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71" r:id="rId2"/>
    <p:sldId id="376" r:id="rId3"/>
    <p:sldId id="369" r:id="rId4"/>
    <p:sldId id="312" r:id="rId5"/>
    <p:sldId id="343" r:id="rId6"/>
    <p:sldId id="375" r:id="rId7"/>
    <p:sldId id="313" r:id="rId8"/>
    <p:sldId id="374" r:id="rId9"/>
    <p:sldId id="345" r:id="rId10"/>
    <p:sldId id="373" r:id="rId11"/>
    <p:sldId id="340" r:id="rId12"/>
    <p:sldId id="328" r:id="rId13"/>
    <p:sldId id="314" r:id="rId14"/>
    <p:sldId id="378" r:id="rId15"/>
    <p:sldId id="341" r:id="rId16"/>
    <p:sldId id="315" r:id="rId17"/>
    <p:sldId id="318" r:id="rId18"/>
    <p:sldId id="372" r:id="rId19"/>
    <p:sldId id="342" r:id="rId20"/>
    <p:sldId id="3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59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FFC530"/>
    <a:srgbClr val="DEEBF7"/>
    <a:srgbClr val="8FAADC"/>
    <a:srgbClr val="7EDBEE"/>
    <a:srgbClr val="96E4EE"/>
    <a:srgbClr val="002872"/>
    <a:srgbClr val="D8D812"/>
    <a:srgbClr val="DAE3F3"/>
    <a:srgbClr val="E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8" autoAdjust="0"/>
    <p:restoredTop sz="93915" autoAdjust="0"/>
  </p:normalViewPr>
  <p:slideViewPr>
    <p:cSldViewPr snapToGrid="0">
      <p:cViewPr varScale="1">
        <p:scale>
          <a:sx n="106" d="100"/>
          <a:sy n="106" d="100"/>
        </p:scale>
        <p:origin x="108" y="276"/>
      </p:cViewPr>
      <p:guideLst>
        <p:guide pos="7559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248D-0950-4B80-B268-437C7D99497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F79EA-DFD0-4F86-ABF1-2B490793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56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79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68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13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88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34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2AA71-BBA9-46B2-9608-3810D425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B2C1F2-5F70-4F82-9EFD-7D962A4A1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B5A56-10AA-4E1F-87B7-5F43FA13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CBEB1-01C1-403D-9FE6-FF5B791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EED02-C371-4448-B3D6-B543F24E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8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976BC-245A-4544-AF5F-9AF37019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685B8-18AA-4E48-AB1C-AA011D54D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5DF40-B063-416B-AEBA-256A1FE7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9F55-3505-4E8B-8FA5-08DA671F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C1E46-C87F-4304-86BA-6BCB976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9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84D6-2A16-4F03-9821-821BDB8AF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63491-44C4-4CA6-A1D3-F4F534F00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01490-1400-4917-BD89-A8EBCCD6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3062A-683D-499B-B8D4-71894EF9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2CD1F-63FF-436B-934B-4B22F08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1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14FB1898-5C39-284E-A562-CAE9D3C432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9D9DB674-9E30-0440-BCD7-AEB475AFA3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6298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1219417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850017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1219417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682217" y="5469241"/>
            <a:ext cx="3155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5055600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4686200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8855123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8485723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5055600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4686200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8855123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8485723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415600" y="509465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3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76D9-070F-4FA8-8FA7-051BF515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04486-4D8E-45AE-B760-B793684F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A8E82-51CE-47FE-B05C-D0C9961C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1502E-1A38-4381-87EF-D11FAE18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DD58F-960F-4173-87AA-E04EE19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3A7EC-4B91-47A0-B563-FE9E9FF8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43157-5336-4D42-8658-B71E58D0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9D58-A636-487F-A75F-8131EBA6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143EF-C421-415A-9071-6E818EAF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4B1B8-5031-4C53-B561-995E1812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D518-4DC3-4072-9457-5920085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C15EB-CA7E-4B2A-94FC-8F1A854D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814EE-04A4-44B9-8174-DE6029913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5A2E6-A9A4-4AF9-A56C-3BDF3BBE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7DC73-42E9-46EA-8A51-39838477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7B5903-225B-4772-8DF5-830FE5F3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80BC-FB5C-4932-8173-E2920E60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8AAEB-A10C-4EE1-8F58-0803B425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439F1-4482-42B5-8C4D-E47DAF0A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EB1AA-AD42-4478-97C8-B35C4FCD7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41D160-29AA-42AF-A287-937AB203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4B80B5-30EC-4159-936E-28AD6219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A0AA3-6EC2-4ADB-86C7-1D80DF6F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DF5B83-F877-41FD-9DC8-8B26656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9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D7AD-2B4A-4174-876E-207F409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17C663-5637-4407-9B11-79BC6D3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31FE-0434-4B43-9BA9-821A1DD1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CE05E-6FF0-48E5-95EA-9F3C011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C0996-E9D4-4A4C-AFAD-2AAF200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249461-3CD6-44AF-9616-42FFAEB9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EE878-FC89-4CED-B855-8DFB1790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5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04CC-30E2-42DE-B075-5CBD2496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61EEA-E383-405A-B03B-465C03BC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2E3-9A9A-44FC-917C-5359B31CB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C55A2-BE26-463E-8A7B-C6AEAFD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691FD-B760-4573-9CC8-F8CB92B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8F95C-AD3C-4B58-BE78-AC8C2A03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6501-8FEB-4F26-A8BF-CFE92A19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779B8-C2F4-42DB-BA9E-2799EA1BD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BE7F3-649F-45B2-8055-E047FD11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F5323-04F1-4DB0-BE51-1DEC7F06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2DCA7-5602-4079-A304-2449561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C873D-DDF6-4B51-9462-F36E6B73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D6D7D8-F1E5-487F-B59D-59831058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E14DE-8019-4357-8076-CB59FCDE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58B60-087B-4C1E-844C-AC1E02B36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B8AB-3B1F-49F2-9CEA-B70B72180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5896D-D6A7-4F4F-A3C8-97C45522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8.png"/><Relationship Id="rId7" Type="http://schemas.openxmlformats.org/officeDocument/2006/relationships/image" Target="../media/image5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gif"/><Relationship Id="rId9" Type="http://schemas.openxmlformats.org/officeDocument/2006/relationships/image" Target="../media/image6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33A74D2D-3CE8-5646-9F3A-8435962C28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786" y="660782"/>
            <a:ext cx="3342071" cy="596162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CCFC26F9-3D5C-994B-ADBC-E8CD1E0BF333}"/>
              </a:ext>
            </a:extLst>
          </p:cNvPr>
          <p:cNvSpPr txBox="1"/>
          <p:nvPr/>
        </p:nvSpPr>
        <p:spPr>
          <a:xfrm>
            <a:off x="620580" y="5893696"/>
            <a:ext cx="533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spc="600" dirty="0">
                <a:solidFill>
                  <a:schemeClr val="bg1"/>
                </a:solidFill>
                <a:cs typeface="Arial" panose="020B0604020202020204" pitchFamily="34" charset="0"/>
              </a:rPr>
              <a:t>TEAM3</a:t>
            </a:r>
            <a:endParaRPr lang="es-ES" sz="300" b="1" spc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DB0F97-442F-8447-ADC8-FE0EA55CB876}"/>
              </a:ext>
            </a:extLst>
          </p:cNvPr>
          <p:cNvSpPr txBox="1"/>
          <p:nvPr/>
        </p:nvSpPr>
        <p:spPr>
          <a:xfrm>
            <a:off x="620580" y="553417"/>
            <a:ext cx="3635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800" b="1" spc="600" dirty="0">
                <a:solidFill>
                  <a:schemeClr val="bg1"/>
                </a:solidFill>
                <a:cs typeface="Arial" panose="020B0604020202020204" pitchFamily="34" charset="0"/>
              </a:rPr>
              <a:t>POSCO AI</a:t>
            </a:r>
            <a:r>
              <a:rPr lang="es-ES" sz="800" b="1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es-ES" sz="800" b="1" spc="600" dirty="0">
                <a:solidFill>
                  <a:schemeClr val="bg1"/>
                </a:solidFill>
                <a:cs typeface="Arial" panose="020B0604020202020204" pitchFamily="34" charset="0"/>
              </a:rPr>
              <a:t>BIGDATA ACADEMY</a:t>
            </a:r>
            <a:endParaRPr lang="es-ES" sz="100" b="1" spc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F2999778-390A-504C-A283-8771F11F7F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0267" y="1647808"/>
            <a:ext cx="2215107" cy="3965703"/>
          </a:xfrm>
          <a:solidFill>
            <a:schemeClr val="bg1"/>
          </a:solidFill>
        </p:spPr>
      </p:sp>
      <p:sp>
        <p:nvSpPr>
          <p:cNvPr id="9" name="CuadroTexto 106">
            <a:extLst>
              <a:ext uri="{FF2B5EF4-FFF2-40B4-BE49-F238E27FC236}">
                <a16:creationId xmlns:a16="http://schemas.microsoft.com/office/drawing/2014/main" id="{C33450BD-6FFF-4D79-BB53-F718FB32B21D}"/>
              </a:ext>
            </a:extLst>
          </p:cNvPr>
          <p:cNvSpPr txBox="1"/>
          <p:nvPr/>
        </p:nvSpPr>
        <p:spPr>
          <a:xfrm>
            <a:off x="3748903" y="4162605"/>
            <a:ext cx="42936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b="1" dirty="0">
                <a:solidFill>
                  <a:schemeClr val="accent2"/>
                </a:solidFill>
                <a:latin typeface="Kool Beans" panose="02000000000000000000" pitchFamily="2" charset="0"/>
                <a:cs typeface="MV Boli" panose="02000500030200090000" pitchFamily="2" charset="0"/>
              </a:rPr>
              <a:t>Study with Me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DE33A3C-86F6-4E2D-99B9-E3AACC2187DA}"/>
              </a:ext>
            </a:extLst>
          </p:cNvPr>
          <p:cNvSpPr/>
          <p:nvPr/>
        </p:nvSpPr>
        <p:spPr>
          <a:xfrm>
            <a:off x="8113271" y="2835137"/>
            <a:ext cx="1655468" cy="1655468"/>
          </a:xfrm>
          <a:prstGeom prst="ellipse">
            <a:avLst/>
          </a:prstGeom>
          <a:solidFill>
            <a:srgbClr val="96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192D8447-0CCA-4875-BE3E-8F7A87223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42" y="2639724"/>
            <a:ext cx="1981869" cy="1981869"/>
          </a:xfrm>
          <a:prstGeom prst="rect">
            <a:avLst/>
          </a:prstGeom>
        </p:spPr>
      </p:pic>
      <p:sp>
        <p:nvSpPr>
          <p:cNvPr id="10" name="Rectángulo 14">
            <a:extLst>
              <a:ext uri="{FF2B5EF4-FFF2-40B4-BE49-F238E27FC236}">
                <a16:creationId xmlns:a16="http://schemas.microsoft.com/office/drawing/2014/main" id="{D60C150B-024F-4644-B119-2535BF2A42E5}"/>
              </a:ext>
            </a:extLst>
          </p:cNvPr>
          <p:cNvSpPr/>
          <p:nvPr/>
        </p:nvSpPr>
        <p:spPr>
          <a:xfrm>
            <a:off x="1620318" y="3306794"/>
            <a:ext cx="6351524" cy="11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es-ES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DX새날B" panose="02020600000000000000" pitchFamily="18" charset="-127"/>
                <a:cs typeface="Arial" panose="020B0604020202020204" pitchFamily="34" charset="0"/>
              </a:rPr>
              <a:t>SWiM</a:t>
            </a:r>
          </a:p>
        </p:txBody>
      </p:sp>
    </p:spTree>
    <p:extLst>
      <p:ext uri="{BB962C8B-B14F-4D97-AF65-F5344CB8AC3E}">
        <p14:creationId xmlns:p14="http://schemas.microsoft.com/office/powerpoint/2010/main" val="10028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408395-4A16-48EB-9A4B-563C5EED5CA8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D104E5-C917-4FFA-A2F7-8417D5FB2C18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5659BB5-0B0F-4FD6-990D-1A50C3B7EECB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ED178FB-9471-4B40-8AA4-CDB58908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17" y="7053962"/>
            <a:ext cx="3218163" cy="18167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769723-D942-4896-9F81-12DB60FD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2" y="7211039"/>
            <a:ext cx="3215474" cy="1823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CDCD2B-F241-4FBD-B8A2-17BD3ED8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25" y="7117891"/>
            <a:ext cx="2674628" cy="1504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FF3FB-5633-4550-9EB2-A30A4184E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391" y="6984998"/>
            <a:ext cx="2251866" cy="1273419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9BEAA7-25AB-4170-A4BF-A9EED3F057D4}"/>
              </a:ext>
            </a:extLst>
          </p:cNvPr>
          <p:cNvSpPr/>
          <p:nvPr/>
        </p:nvSpPr>
        <p:spPr>
          <a:xfrm>
            <a:off x="2161310" y="1339707"/>
            <a:ext cx="7869382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estimation test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EE039D17-3227-4C7D-A3F5-92257C400029}"/>
              </a:ext>
            </a:extLst>
          </p:cNvPr>
          <p:cNvSpPr txBox="1">
            <a:spLocks/>
          </p:cNvSpPr>
          <p:nvPr/>
        </p:nvSpPr>
        <p:spPr>
          <a:xfrm>
            <a:off x="2161308" y="5152099"/>
            <a:ext cx="7869383" cy="49328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정적인 어깨선을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자세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’, ‘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착석 유무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휴리스틱으로 활용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C51068-3463-4FCD-9AA1-873A6BD81F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79" y="2012046"/>
            <a:ext cx="3584617" cy="2019334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24ADEEEB-E803-4733-896D-D33B6FB347A2}"/>
              </a:ext>
            </a:extLst>
          </p:cNvPr>
          <p:cNvSpPr txBox="1">
            <a:spLocks/>
          </p:cNvSpPr>
          <p:nvPr/>
        </p:nvSpPr>
        <p:spPr>
          <a:xfrm>
            <a:off x="6234547" y="2402529"/>
            <a:ext cx="3537528" cy="163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15EADE-DC30-4402-9099-890070E761F4}"/>
              </a:ext>
            </a:extLst>
          </p:cNvPr>
          <p:cNvSpPr txBox="1"/>
          <p:nvPr/>
        </p:nvSpPr>
        <p:spPr>
          <a:xfrm>
            <a:off x="6400500" y="2378079"/>
            <a:ext cx="36224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손목이 계속해서 움직임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어깨선은 상대적으로 정적인 움직임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얼굴이나 척추는 변동성이 큼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ko-KR" altLang="en-US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96ADEF8-8E14-4294-8815-D305EBA7803D}"/>
              </a:ext>
            </a:extLst>
          </p:cNvPr>
          <p:cNvSpPr txBox="1">
            <a:spLocks/>
          </p:cNvSpPr>
          <p:nvPr/>
        </p:nvSpPr>
        <p:spPr>
          <a:xfrm>
            <a:off x="6234547" y="2012046"/>
            <a:ext cx="3537528" cy="404422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영상의 특징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A347667B-908C-461F-89C3-C43199471EA7}"/>
              </a:ext>
            </a:extLst>
          </p:cNvPr>
          <p:cNvSpPr txBox="1">
            <a:spLocks/>
          </p:cNvSpPr>
          <p:nvPr/>
        </p:nvSpPr>
        <p:spPr>
          <a:xfrm>
            <a:off x="2161308" y="4480024"/>
            <a:ext cx="7869383" cy="49328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손목의 움직임을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여부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휴리스틱으로 활용  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83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A3B9CD-55E1-48E9-B051-E01D4B9FAF94}"/>
              </a:ext>
            </a:extLst>
          </p:cNvPr>
          <p:cNvSpPr/>
          <p:nvPr/>
        </p:nvSpPr>
        <p:spPr>
          <a:xfrm>
            <a:off x="148099" y="315609"/>
            <a:ext cx="11965437" cy="644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F37A73-14F4-474D-AB14-3B916835F8CA}"/>
              </a:ext>
            </a:extLst>
          </p:cNvPr>
          <p:cNvSpPr txBox="1"/>
          <p:nvPr/>
        </p:nvSpPr>
        <p:spPr>
          <a:xfrm>
            <a:off x="382978" y="467379"/>
            <a:ext cx="503089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DB55CB2-F116-4FC0-9414-4409D66A4CF9}"/>
              </a:ext>
            </a:extLst>
          </p:cNvPr>
          <p:cNvCxnSpPr>
            <a:cxnSpLocks/>
          </p:cNvCxnSpPr>
          <p:nvPr/>
        </p:nvCxnSpPr>
        <p:spPr>
          <a:xfrm>
            <a:off x="369276" y="925283"/>
            <a:ext cx="11493557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22186" y="2371815"/>
            <a:ext cx="5791053" cy="4279506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73C5BF-04D8-425E-A60A-230A82006170}"/>
              </a:ext>
            </a:extLst>
          </p:cNvPr>
          <p:cNvSpPr/>
          <p:nvPr/>
        </p:nvSpPr>
        <p:spPr>
          <a:xfrm>
            <a:off x="6178764" y="2371815"/>
            <a:ext cx="5773574" cy="4279506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FC83D77E-63B3-4BE3-B286-E26EE1FFE0EB}"/>
              </a:ext>
            </a:extLst>
          </p:cNvPr>
          <p:cNvSpPr txBox="1">
            <a:spLocks/>
          </p:cNvSpPr>
          <p:nvPr/>
        </p:nvSpPr>
        <p:spPr>
          <a:xfrm>
            <a:off x="222185" y="1951102"/>
            <a:ext cx="5791051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Shoulder Line</a:t>
            </a: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7143BE1C-8839-441F-9363-2767A464B70B}"/>
              </a:ext>
            </a:extLst>
          </p:cNvPr>
          <p:cNvSpPr txBox="1">
            <a:spLocks/>
          </p:cNvSpPr>
          <p:nvPr/>
        </p:nvSpPr>
        <p:spPr>
          <a:xfrm>
            <a:off x="6178765" y="1949636"/>
            <a:ext cx="5773574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Wrist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AA8D5C0C-A01B-44AE-A583-C001B02C3E44}"/>
              </a:ext>
            </a:extLst>
          </p:cNvPr>
          <p:cNvSpPr txBox="1">
            <a:spLocks/>
          </p:cNvSpPr>
          <p:nvPr/>
        </p:nvSpPr>
        <p:spPr>
          <a:xfrm>
            <a:off x="709464" y="5459421"/>
            <a:ext cx="4883221" cy="86259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4267368D-E2D3-4AF9-91CB-6E5D20E35D12}"/>
              </a:ext>
            </a:extLst>
          </p:cNvPr>
          <p:cNvSpPr txBox="1">
            <a:spLocks/>
          </p:cNvSpPr>
          <p:nvPr/>
        </p:nvSpPr>
        <p:spPr>
          <a:xfrm>
            <a:off x="6486371" y="5468658"/>
            <a:ext cx="5133108" cy="813920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6C92FA-2D7C-423C-8547-3DD319777C30}"/>
              </a:ext>
            </a:extLst>
          </p:cNvPr>
          <p:cNvSpPr/>
          <p:nvPr/>
        </p:nvSpPr>
        <p:spPr>
          <a:xfrm>
            <a:off x="222184" y="1043178"/>
            <a:ext cx="11730154" cy="37241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분류 기준 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8072343C-6EF8-4D8E-BA90-5525EE404BDE}"/>
              </a:ext>
            </a:extLst>
          </p:cNvPr>
          <p:cNvSpPr txBox="1">
            <a:spLocks/>
          </p:cNvSpPr>
          <p:nvPr/>
        </p:nvSpPr>
        <p:spPr>
          <a:xfrm>
            <a:off x="222185" y="1494905"/>
            <a:ext cx="11730154" cy="360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Sample: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self-study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총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24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 영상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 당 평균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55885B39-82E4-48AF-8501-E908DDFA937C}"/>
              </a:ext>
            </a:extLst>
          </p:cNvPr>
          <p:cNvSpPr txBox="1">
            <a:spLocks/>
          </p:cNvSpPr>
          <p:nvPr/>
        </p:nvSpPr>
        <p:spPr>
          <a:xfrm>
            <a:off x="722074" y="3885449"/>
            <a:ext cx="4883220" cy="1452896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51694D-AAD8-4DE4-BCBA-D9E425F7E1C8}"/>
                  </a:ext>
                </a:extLst>
              </p:cNvPr>
              <p:cNvSpPr txBox="1"/>
              <p:nvPr/>
            </p:nvSpPr>
            <p:spPr>
              <a:xfrm>
                <a:off x="1601637" y="3998624"/>
                <a:ext cx="31407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𝑜𝑣𝑒𝑟</m:t>
                          </m:r>
                        </m:sub>
                      </m:sSub>
                      <m: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51694D-AAD8-4DE4-BCBA-D9E425F7E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637" y="3998624"/>
                <a:ext cx="3140784" cy="276999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B247918-56A0-4800-B003-996A1278B6E4}"/>
                  </a:ext>
                </a:extLst>
              </p:cNvPr>
              <p:cNvSpPr txBox="1"/>
              <p:nvPr/>
            </p:nvSpPr>
            <p:spPr>
              <a:xfrm>
                <a:off x="1359182" y="4878292"/>
                <a:ext cx="3574384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기준 보다 어깨선이 과하게</a:t>
                </a: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배만큼</a:t>
                </a: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이탈</a:t>
                </a:r>
                <a:endParaRPr lang="en-US" altLang="ko-KR" sz="1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B247918-56A0-4800-B003-996A1278B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182" y="4878292"/>
                <a:ext cx="3574384" cy="388568"/>
              </a:xfrm>
              <a:prstGeom prst="rect">
                <a:avLst/>
              </a:prstGeom>
              <a:blipFill>
                <a:blip r:embed="rId4"/>
                <a:stretch>
                  <a:fillRect l="-512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B0BBDD-C9D5-43E9-8DF0-68FF9224A847}"/>
                  </a:ext>
                </a:extLst>
              </p:cNvPr>
              <p:cNvSpPr txBox="1"/>
              <p:nvPr/>
            </p:nvSpPr>
            <p:spPr>
              <a:xfrm>
                <a:off x="690992" y="5564680"/>
                <a:ext cx="48832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𝑜𝑣𝑒𝑟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1.47, 1.54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𝑢𝑛𝑑𝑒𝑟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0.72, 0.70</m:t>
                          </m: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B0BBDD-C9D5-43E9-8DF0-68FF9224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2" y="5564680"/>
                <a:ext cx="4883222" cy="276999"/>
              </a:xfrm>
              <a:prstGeom prst="rect">
                <a:avLst/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186DD7-1CAE-4BAA-8333-97B951E1B057}"/>
                  </a:ext>
                </a:extLst>
              </p:cNvPr>
              <p:cNvSpPr txBox="1"/>
              <p:nvPr/>
            </p:nvSpPr>
            <p:spPr>
              <a:xfrm>
                <a:off x="1575982" y="5941014"/>
                <a:ext cx="31407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186DD7-1CAE-4BAA-8333-97B951E1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982" y="5941014"/>
                <a:ext cx="3140784" cy="276999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제목 1">
            <a:extLst>
              <a:ext uri="{FF2B5EF4-FFF2-40B4-BE49-F238E27FC236}">
                <a16:creationId xmlns:a16="http://schemas.microsoft.com/office/drawing/2014/main" id="{36105707-AAAF-4BEE-8CC3-2D6163E07DF0}"/>
              </a:ext>
            </a:extLst>
          </p:cNvPr>
          <p:cNvSpPr txBox="1">
            <a:spLocks/>
          </p:cNvSpPr>
          <p:nvPr/>
        </p:nvSpPr>
        <p:spPr>
          <a:xfrm>
            <a:off x="6489791" y="3894685"/>
            <a:ext cx="5133108" cy="1452895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F0C181A-418C-45B2-B8C8-E483E12E3D3D}"/>
                  </a:ext>
                </a:extLst>
              </p:cNvPr>
              <p:cNvSpPr txBox="1"/>
              <p:nvPr/>
            </p:nvSpPr>
            <p:spPr>
              <a:xfrm>
                <a:off x="8565407" y="4016628"/>
                <a:ext cx="140063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ba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F0C181A-418C-45B2-B8C8-E483E12E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407" y="4016628"/>
                <a:ext cx="1400630" cy="630942"/>
              </a:xfrm>
              <a:prstGeom prst="rect">
                <a:avLst/>
              </a:prstGeom>
              <a:blipFill>
                <a:blip r:embed="rId7"/>
                <a:stretch>
                  <a:fillRect b="-106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3856E5-3C4E-46AA-9964-4A6E8DC5CE20}"/>
                  </a:ext>
                </a:extLst>
              </p:cNvPr>
              <p:cNvSpPr txBox="1"/>
              <p:nvPr/>
            </p:nvSpPr>
            <p:spPr>
              <a:xfrm>
                <a:off x="695158" y="2503939"/>
                <a:ext cx="4962074" cy="1575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어떤 시점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t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 어깨 길이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목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–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어깨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좌우 각각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  <a:endParaRPr lang="en-US" altLang="ko-KR" sz="1500" b="0" i="1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altLang="ko-KR" sz="15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촬영 시작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15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초 간 유지되는 평균 어깨 길이</a:t>
                </a:r>
                <a:endParaRPr lang="en-US" altLang="ko-KR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𝑜𝑣𝑒𝑟</m:t>
                        </m:r>
                      </m:sub>
                    </m:sSub>
                  </m:oMath>
                </a14:m>
                <a:r>
                  <a:rPr lang="en-US" altLang="ko-KR" sz="15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일 때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평균 비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𝑢𝑛𝑑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𝑒𝑟</m:t>
                        </m:r>
                      </m:sub>
                    </m:sSub>
                  </m:oMath>
                </a14:m>
                <a:r>
                  <a:rPr lang="en-US" altLang="ko-KR" sz="15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b="0" i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일 때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평균 비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</a:p>
              <a:p>
                <a:pPr>
                  <a:lnSpc>
                    <a:spcPct val="130000"/>
                  </a:lnSpc>
                </a:pPr>
                <a:endPara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3856E5-3C4E-46AA-9964-4A6E8DC5C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58" y="2503939"/>
                <a:ext cx="4962074" cy="15754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F354CAE-26C2-4712-9AA9-A58F022E2D1B}"/>
                  </a:ext>
                </a:extLst>
              </p:cNvPr>
              <p:cNvSpPr txBox="1"/>
              <p:nvPr/>
            </p:nvSpPr>
            <p:spPr>
              <a:xfrm>
                <a:off x="1550305" y="4405123"/>
                <a:ext cx="3140784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𝑢𝑛𝑑𝑒𝑟</m:t>
                          </m:r>
                        </m:sub>
                      </m:sSub>
                      <m: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F354CAE-26C2-4712-9AA9-A58F022E2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05" y="4405123"/>
                <a:ext cx="3140784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40DF7D-6FF5-4544-82BC-3DE805744039}"/>
                  </a:ext>
                </a:extLst>
              </p:cNvPr>
              <p:cNvSpPr txBox="1"/>
              <p:nvPr/>
            </p:nvSpPr>
            <p:spPr>
              <a:xfrm>
                <a:off x="6498449" y="2549087"/>
                <a:ext cx="5108951" cy="1006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어떤 시점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t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 손목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좌푯값이 연속으로 누적된 정지 시간 </a:t>
                </a:r>
                <a:b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</a:b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    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움직이는 순간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으로 초기화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ba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500" b="0" i="1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5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</a:t>
                </a:r>
                <a:r>
                  <a:rPr lang="ko-KR" altLang="en-US" sz="1500" b="0" i="1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</a:t>
                </a:r>
                <a:r>
                  <a:rPr lang="ko-KR" altLang="en-US" sz="15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최댓값들의 평균</a:t>
                </a:r>
                <a:r>
                  <a:rPr lang="en-US" altLang="ko-KR" sz="15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40DF7D-6FF5-4544-82BC-3DE805744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449" y="2549087"/>
                <a:ext cx="5108951" cy="1006750"/>
              </a:xfrm>
              <a:prstGeom prst="rect">
                <a:avLst/>
              </a:prstGeom>
              <a:blipFill>
                <a:blip r:embed="rId10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9F074EE-D599-4980-9829-BFBC4D4E39F2}"/>
              </a:ext>
            </a:extLst>
          </p:cNvPr>
          <p:cNvSpPr txBox="1"/>
          <p:nvPr/>
        </p:nvSpPr>
        <p:spPr>
          <a:xfrm>
            <a:off x="7210182" y="4647570"/>
            <a:ext cx="394734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공부 중 부자연스러운 손목 정지 혹은 화면 이탈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516362-5E57-405A-8191-974FE3199CF1}"/>
                  </a:ext>
                </a:extLst>
              </p:cNvPr>
              <p:cNvSpPr txBox="1"/>
              <p:nvPr/>
            </p:nvSpPr>
            <p:spPr>
              <a:xfrm>
                <a:off x="7582212" y="5687790"/>
                <a:ext cx="314078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ba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7.204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516362-5E57-405A-8191-974FE319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212" y="5687790"/>
                <a:ext cx="3140784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EC560EF6-4BFE-4738-87C2-6A174D8B0411}"/>
              </a:ext>
            </a:extLst>
          </p:cNvPr>
          <p:cNvSpPr/>
          <p:nvPr/>
        </p:nvSpPr>
        <p:spPr>
          <a:xfrm>
            <a:off x="6538437" y="6463049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3) </a:t>
            </a:r>
            <a:r>
              <a:rPr lang="ko-KR" altLang="en-US" sz="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정화영, 지준근, 민세동. (2015). 압력센서를 이용한 실시간 앉은 자세 모니터링 시스템. 전기학회논문지, 64(6), 940-947.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0895F55-A6B7-4359-9B74-3DEC9DF3FB2C}"/>
                  </a:ext>
                </a:extLst>
              </p:cNvPr>
              <p:cNvSpPr txBox="1"/>
              <p:nvPr/>
            </p:nvSpPr>
            <p:spPr>
              <a:xfrm>
                <a:off x="8316297" y="3551136"/>
                <a:ext cx="5108951" cy="28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0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  <a:r>
                  <a:rPr lang="ko-KR" altLang="en-US" sz="10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ko-KR" altLang="en-US" sz="10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타겟과 같은 성질을 가진 샘플의 평균을 활용하여 임계치</m:t>
                        </m:r>
                        <m:r>
                          <m:rPr>
                            <m:nor/>
                          </m:rPr>
                          <a:rPr lang="en-US" altLang="ko-KR" sz="1000" b="0" i="0" smtClean="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계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산</m:t>
                        </m:r>
                      </m:e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3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0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0895F55-A6B7-4359-9B74-3DEC9DF3F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97" y="3551136"/>
                <a:ext cx="5108951" cy="288669"/>
              </a:xfrm>
              <a:prstGeom prst="rect">
                <a:avLst/>
              </a:prstGeom>
              <a:blipFill>
                <a:blip r:embed="rId1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90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2100A17E-94EC-4DE7-9752-F1DEE716C3E0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44F316-D8C6-441E-99EA-829974C02D2F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37A01D7-E71D-4D55-B1F2-04FC1B5B052A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빼기 기호 81">
            <a:extLst>
              <a:ext uri="{FF2B5EF4-FFF2-40B4-BE49-F238E27FC236}">
                <a16:creationId xmlns:a16="http://schemas.microsoft.com/office/drawing/2014/main" id="{308886C1-F478-433B-805C-2A7DDF9CA73C}"/>
              </a:ext>
            </a:extLst>
          </p:cNvPr>
          <p:cNvSpPr/>
          <p:nvPr/>
        </p:nvSpPr>
        <p:spPr>
          <a:xfrm>
            <a:off x="2527577" y="5579940"/>
            <a:ext cx="1901526" cy="507063"/>
          </a:xfrm>
          <a:prstGeom prst="mathMin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빼기 기호 80">
            <a:extLst>
              <a:ext uri="{FF2B5EF4-FFF2-40B4-BE49-F238E27FC236}">
                <a16:creationId xmlns:a16="http://schemas.microsoft.com/office/drawing/2014/main" id="{93C1740E-33B2-4096-8E21-83E6D708B344}"/>
              </a:ext>
            </a:extLst>
          </p:cNvPr>
          <p:cNvSpPr/>
          <p:nvPr/>
        </p:nvSpPr>
        <p:spPr>
          <a:xfrm>
            <a:off x="2583608" y="4235638"/>
            <a:ext cx="1901526" cy="507063"/>
          </a:xfrm>
          <a:prstGeom prst="mathMin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빼기 기호 79">
            <a:extLst>
              <a:ext uri="{FF2B5EF4-FFF2-40B4-BE49-F238E27FC236}">
                <a16:creationId xmlns:a16="http://schemas.microsoft.com/office/drawing/2014/main" id="{0292756D-D268-4430-A191-8E55FBA6F339}"/>
              </a:ext>
            </a:extLst>
          </p:cNvPr>
          <p:cNvSpPr/>
          <p:nvPr/>
        </p:nvSpPr>
        <p:spPr>
          <a:xfrm>
            <a:off x="2497119" y="2772621"/>
            <a:ext cx="1901526" cy="507063"/>
          </a:xfrm>
          <a:prstGeom prst="mathMin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빼기 기호 57">
            <a:extLst>
              <a:ext uri="{FF2B5EF4-FFF2-40B4-BE49-F238E27FC236}">
                <a16:creationId xmlns:a16="http://schemas.microsoft.com/office/drawing/2014/main" id="{A38A812B-E553-4F17-8518-307CCDAE2E03}"/>
              </a:ext>
            </a:extLst>
          </p:cNvPr>
          <p:cNvSpPr/>
          <p:nvPr/>
        </p:nvSpPr>
        <p:spPr>
          <a:xfrm>
            <a:off x="4548689" y="5538925"/>
            <a:ext cx="1901526" cy="507063"/>
          </a:xfrm>
          <a:prstGeom prst="mathMinus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44C05A30-79C9-4063-BDED-D6FEE7AC41EF}"/>
              </a:ext>
            </a:extLst>
          </p:cNvPr>
          <p:cNvSpPr/>
          <p:nvPr/>
        </p:nvSpPr>
        <p:spPr>
          <a:xfrm rot="5400000">
            <a:off x="4198338" y="4653597"/>
            <a:ext cx="75993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350C95-5843-42E9-A75A-62F36BCE199D}"/>
              </a:ext>
            </a:extLst>
          </p:cNvPr>
          <p:cNvSpPr/>
          <p:nvPr/>
        </p:nvSpPr>
        <p:spPr>
          <a:xfrm>
            <a:off x="3745187" y="3900984"/>
            <a:ext cx="162752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1D9AC1-576F-48E6-A503-6AB44672B5EE}"/>
              </a:ext>
            </a:extLst>
          </p:cNvPr>
          <p:cNvSpPr txBox="1"/>
          <p:nvPr/>
        </p:nvSpPr>
        <p:spPr>
          <a:xfrm>
            <a:off x="3607606" y="3905708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61D8C2-4465-48B0-B2BF-422784620A5E}"/>
              </a:ext>
            </a:extLst>
          </p:cNvPr>
          <p:cNvSpPr/>
          <p:nvPr/>
        </p:nvSpPr>
        <p:spPr>
          <a:xfrm>
            <a:off x="3731893" y="2446387"/>
            <a:ext cx="1627523" cy="274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DAEC7-ADF8-4DE6-80C1-7D7488920FE4}"/>
              </a:ext>
            </a:extLst>
          </p:cNvPr>
          <p:cNvSpPr txBox="1"/>
          <p:nvPr/>
        </p:nvSpPr>
        <p:spPr>
          <a:xfrm>
            <a:off x="3735394" y="2443880"/>
            <a:ext cx="161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EC64965-C904-4969-9865-FB5792681ECD}"/>
              </a:ext>
            </a:extLst>
          </p:cNvPr>
          <p:cNvSpPr/>
          <p:nvPr/>
        </p:nvSpPr>
        <p:spPr>
          <a:xfrm rot="5400000">
            <a:off x="7430306" y="4793406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7407E363-8513-4272-AB8A-873EDD8C97F1}"/>
              </a:ext>
            </a:extLst>
          </p:cNvPr>
          <p:cNvSpPr/>
          <p:nvPr/>
        </p:nvSpPr>
        <p:spPr>
          <a:xfrm>
            <a:off x="8533459" y="4214007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8D26835-FDDE-4D2B-A97D-106F0F7D6AF6}"/>
              </a:ext>
            </a:extLst>
          </p:cNvPr>
          <p:cNvSpPr/>
          <p:nvPr/>
        </p:nvSpPr>
        <p:spPr>
          <a:xfrm>
            <a:off x="8533459" y="2585987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33D02AA-2FCE-4194-9740-C0F4E06579A7}"/>
              </a:ext>
            </a:extLst>
          </p:cNvPr>
          <p:cNvSpPr/>
          <p:nvPr/>
        </p:nvSpPr>
        <p:spPr>
          <a:xfrm rot="5400000">
            <a:off x="7434927" y="3161137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9F7C474-07C7-453A-A25F-EE65F1C48806}"/>
              </a:ext>
            </a:extLst>
          </p:cNvPr>
          <p:cNvSpPr/>
          <p:nvPr/>
        </p:nvSpPr>
        <p:spPr>
          <a:xfrm rot="5400000">
            <a:off x="4150763" y="3280053"/>
            <a:ext cx="83368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0D7E7A-6284-4CDE-A9E1-B08EEB4C5913}"/>
              </a:ext>
            </a:extLst>
          </p:cNvPr>
          <p:cNvSpPr/>
          <p:nvPr/>
        </p:nvSpPr>
        <p:spPr>
          <a:xfrm>
            <a:off x="3753843" y="2765281"/>
            <a:ext cx="1627523" cy="507063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영상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1CD0B65-0687-4BCD-A7A2-E0159DF799EE}"/>
              </a:ext>
            </a:extLst>
          </p:cNvPr>
          <p:cNvSpPr/>
          <p:nvPr/>
        </p:nvSpPr>
        <p:spPr>
          <a:xfrm>
            <a:off x="3714226" y="5579940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 부위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980F6A-7D29-4B2F-A808-217FDE7E8CB0}"/>
              </a:ext>
            </a:extLst>
          </p:cNvPr>
          <p:cNvSpPr/>
          <p:nvPr/>
        </p:nvSpPr>
        <p:spPr>
          <a:xfrm>
            <a:off x="3730634" y="4221367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F70BB2-E909-4465-B0FF-612DD6FF0609}"/>
              </a:ext>
            </a:extLst>
          </p:cNvPr>
          <p:cNvSpPr/>
          <p:nvPr/>
        </p:nvSpPr>
        <p:spPr>
          <a:xfrm>
            <a:off x="3730654" y="5252996"/>
            <a:ext cx="162752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4FAF64-DF55-4D80-BF61-227EA1E30F4A}"/>
              </a:ext>
            </a:extLst>
          </p:cNvPr>
          <p:cNvSpPr txBox="1"/>
          <p:nvPr/>
        </p:nvSpPr>
        <p:spPr>
          <a:xfrm>
            <a:off x="3626078" y="5263269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4718EA7-83A0-44A4-9DC7-2608D1535E77}"/>
              </a:ext>
            </a:extLst>
          </p:cNvPr>
          <p:cNvSpPr/>
          <p:nvPr/>
        </p:nvSpPr>
        <p:spPr>
          <a:xfrm>
            <a:off x="6083595" y="2588957"/>
            <a:ext cx="930358" cy="246260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EF79E7E-6D21-43FD-936C-16A8B95B075D}"/>
              </a:ext>
            </a:extLst>
          </p:cNvPr>
          <p:cNvSpPr/>
          <p:nvPr/>
        </p:nvSpPr>
        <p:spPr>
          <a:xfrm>
            <a:off x="7013954" y="2282333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Shoulder line 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좌푯값의 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변화가 </a:t>
            </a:r>
            <a:r>
              <a:rPr lang="ko-KR" altLang="en-US" sz="1300" u="sng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보다 큰가</a:t>
            </a:r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177B30-D942-41BE-87B1-2F88DDBA2C57}"/>
              </a:ext>
            </a:extLst>
          </p:cNvPr>
          <p:cNvSpPr/>
          <p:nvPr/>
        </p:nvSpPr>
        <p:spPr>
          <a:xfrm>
            <a:off x="9189493" y="2582380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ECDA46-C89C-49FE-8ADF-F2EF1620E4BA}"/>
              </a:ext>
            </a:extLst>
          </p:cNvPr>
          <p:cNvSpPr txBox="1"/>
          <p:nvPr/>
        </p:nvSpPr>
        <p:spPr>
          <a:xfrm>
            <a:off x="9197015" y="2585987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81D449-A4B3-417F-A314-BE0A38837925}"/>
              </a:ext>
            </a:extLst>
          </p:cNvPr>
          <p:cNvSpPr/>
          <p:nvPr/>
        </p:nvSpPr>
        <p:spPr>
          <a:xfrm>
            <a:off x="7788142" y="3321253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BDF188-C1FF-469A-A459-9DA025EA12DE}"/>
              </a:ext>
            </a:extLst>
          </p:cNvPr>
          <p:cNvSpPr txBox="1"/>
          <p:nvPr/>
        </p:nvSpPr>
        <p:spPr>
          <a:xfrm>
            <a:off x="7795664" y="3324860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4B82339-0327-4215-BD6A-84F7B836A0A2}"/>
              </a:ext>
            </a:extLst>
          </p:cNvPr>
          <p:cNvSpPr/>
          <p:nvPr/>
        </p:nvSpPr>
        <p:spPr>
          <a:xfrm>
            <a:off x="10013909" y="2278724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자리 이탈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C20D68D-2006-4F8F-A508-44D411B47469}"/>
              </a:ext>
            </a:extLst>
          </p:cNvPr>
          <p:cNvSpPr/>
          <p:nvPr/>
        </p:nvSpPr>
        <p:spPr>
          <a:xfrm>
            <a:off x="7013953" y="3912284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Wrist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좌푯값이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움직이지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않는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시간이 </a:t>
            </a:r>
            <a:r>
              <a:rPr lang="ko-KR" altLang="en-US" sz="1300" u="sng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초과하는가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B38B56-40D5-4BAC-8CCA-E97EEF52193C}"/>
              </a:ext>
            </a:extLst>
          </p:cNvPr>
          <p:cNvSpPr/>
          <p:nvPr/>
        </p:nvSpPr>
        <p:spPr>
          <a:xfrm>
            <a:off x="9189493" y="4210400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054382-0A1C-427C-8023-97799BF17BCD}"/>
              </a:ext>
            </a:extLst>
          </p:cNvPr>
          <p:cNvSpPr txBox="1"/>
          <p:nvPr/>
        </p:nvSpPr>
        <p:spPr>
          <a:xfrm>
            <a:off x="9197015" y="4214007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365885A-4616-4BA3-B0FC-7EA587116900}"/>
              </a:ext>
            </a:extLst>
          </p:cNvPr>
          <p:cNvSpPr/>
          <p:nvPr/>
        </p:nvSpPr>
        <p:spPr>
          <a:xfrm>
            <a:off x="10003852" y="3922653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 동작 멈춤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99501B-0999-4B94-B671-7048818C3D27}"/>
              </a:ext>
            </a:extLst>
          </p:cNvPr>
          <p:cNvSpPr/>
          <p:nvPr/>
        </p:nvSpPr>
        <p:spPr>
          <a:xfrm>
            <a:off x="7783521" y="4953522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13880E-2CA5-4ED8-8699-19C5E6E835C3}"/>
              </a:ext>
            </a:extLst>
          </p:cNvPr>
          <p:cNvSpPr txBox="1"/>
          <p:nvPr/>
        </p:nvSpPr>
        <p:spPr>
          <a:xfrm>
            <a:off x="7791043" y="4957129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9AB4271-4290-47E3-9245-BDD8EBF6DF9D}"/>
              </a:ext>
            </a:extLst>
          </p:cNvPr>
          <p:cNvSpPr/>
          <p:nvPr/>
        </p:nvSpPr>
        <p:spPr>
          <a:xfrm>
            <a:off x="7198764" y="5546871"/>
            <a:ext cx="169301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Studying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CD11B59-52FC-42D4-B67E-1CAB00F8550B}"/>
              </a:ext>
            </a:extLst>
          </p:cNvPr>
          <p:cNvSpPr/>
          <p:nvPr/>
        </p:nvSpPr>
        <p:spPr>
          <a:xfrm>
            <a:off x="596150" y="1098557"/>
            <a:ext cx="10960171" cy="37241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 chart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BF82D885-F466-455F-B22D-9EF74736E08B}"/>
              </a:ext>
            </a:extLst>
          </p:cNvPr>
          <p:cNvSpPr txBox="1">
            <a:spLocks/>
          </p:cNvSpPr>
          <p:nvPr/>
        </p:nvSpPr>
        <p:spPr>
          <a:xfrm>
            <a:off x="596150" y="1641075"/>
            <a:ext cx="4972352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 extraction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AA540BFC-70B9-451D-B5CF-19561F8B5223}"/>
              </a:ext>
            </a:extLst>
          </p:cNvPr>
          <p:cNvSpPr txBox="1">
            <a:spLocks/>
          </p:cNvSpPr>
          <p:nvPr/>
        </p:nvSpPr>
        <p:spPr>
          <a:xfrm>
            <a:off x="6822665" y="1635440"/>
            <a:ext cx="4733656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빼기 기호 9">
            <a:extLst>
              <a:ext uri="{FF2B5EF4-FFF2-40B4-BE49-F238E27FC236}">
                <a16:creationId xmlns:a16="http://schemas.microsoft.com/office/drawing/2014/main" id="{0E47AA05-726F-4EC5-903A-65DD9DA66A8C}"/>
              </a:ext>
            </a:extLst>
          </p:cNvPr>
          <p:cNvSpPr/>
          <p:nvPr/>
        </p:nvSpPr>
        <p:spPr>
          <a:xfrm rot="16200000">
            <a:off x="4051847" y="3978007"/>
            <a:ext cx="4193309" cy="507063"/>
          </a:xfrm>
          <a:prstGeom prst="mathMinus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C4F00AD-89F7-4BE9-B1A7-4C2A833B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4" y="2461068"/>
            <a:ext cx="2426611" cy="137432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1202C5A-0FF2-4A3F-8E06-F280E2029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4" y="3868247"/>
            <a:ext cx="2426611" cy="135509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9E476EB-6CA0-49BB-ABB3-39D7AEE69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54" y="5414290"/>
            <a:ext cx="2831804" cy="8575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940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A659C9A-78B5-4AF6-8AF0-085861D100A6}"/>
              </a:ext>
            </a:extLst>
          </p:cNvPr>
          <p:cNvSpPr/>
          <p:nvPr/>
        </p:nvSpPr>
        <p:spPr>
          <a:xfrm>
            <a:off x="181175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549AF-32DC-43B9-A3E5-2E19BDAD11F6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lV.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결과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0039DA-A2FD-4383-9117-8DB0534D8003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A05E55-B2E3-475A-B957-27964CD3ABAA}"/>
              </a:ext>
            </a:extLst>
          </p:cNvPr>
          <p:cNvSpPr/>
          <p:nvPr/>
        </p:nvSpPr>
        <p:spPr>
          <a:xfrm>
            <a:off x="2183462" y="1196982"/>
            <a:ext cx="7825076" cy="37241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시연 영상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video2">
            <a:hlinkClick r:id="" action="ppaction://media"/>
            <a:extLst>
              <a:ext uri="{FF2B5EF4-FFF2-40B4-BE49-F238E27FC236}">
                <a16:creationId xmlns:a16="http://schemas.microsoft.com/office/drawing/2014/main" id="{F140E850-67B7-47DA-A84A-A07B5101A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9096" y="1789571"/>
            <a:ext cx="2553808" cy="45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A659C9A-78B5-4AF6-8AF0-085861D100A6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549AF-32DC-43B9-A3E5-2E19BDAD11F6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lV.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결과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0039DA-A2FD-4383-9117-8DB0534D8003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A05E55-B2E3-475A-B957-27964CD3ABAA}"/>
              </a:ext>
            </a:extLst>
          </p:cNvPr>
          <p:cNvSpPr/>
          <p:nvPr/>
        </p:nvSpPr>
        <p:spPr>
          <a:xfrm>
            <a:off x="2473174" y="1196982"/>
            <a:ext cx="7241196" cy="37241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ㅇ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cmd_studying">
            <a:hlinkClick r:id="" action="ppaction://media"/>
            <a:extLst>
              <a:ext uri="{FF2B5EF4-FFF2-40B4-BE49-F238E27FC236}">
                <a16:creationId xmlns:a16="http://schemas.microsoft.com/office/drawing/2014/main" id="{99EBF11B-DF47-4E37-819B-3648E4CB78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7238" y="1624732"/>
            <a:ext cx="7241195" cy="47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9354318-A50D-40EB-BD13-76AE607BB5CF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46A1A-9373-40E8-9F52-85B3460BDD3C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lV.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결과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F0320C9-68FB-4451-BE8C-9419340E46AE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9C671E-70AD-4BE3-BDE2-9477723C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39" y="3109482"/>
            <a:ext cx="3125850" cy="17430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081542-E933-4566-AF6E-D00C827C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639" y="3109482"/>
            <a:ext cx="3124200" cy="1743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E6A79D-0C34-4EC2-8FAB-5CAC2CC0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89" y="3104496"/>
            <a:ext cx="3250375" cy="1760203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1046700-B44E-4B50-A990-EA056FE6B8F8}"/>
              </a:ext>
            </a:extLst>
          </p:cNvPr>
          <p:cNvSpPr txBox="1">
            <a:spLocks/>
          </p:cNvSpPr>
          <p:nvPr/>
        </p:nvSpPr>
        <p:spPr>
          <a:xfrm>
            <a:off x="955537" y="2036697"/>
            <a:ext cx="10280925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중임에도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Not Studying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판별되는 영상들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AEF1B9-5EC9-4AA0-99AE-8FB9E3F104AD}"/>
              </a:ext>
            </a:extLst>
          </p:cNvPr>
          <p:cNvSpPr/>
          <p:nvPr/>
        </p:nvSpPr>
        <p:spPr>
          <a:xfrm>
            <a:off x="955537" y="1469308"/>
            <a:ext cx="10280925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보완 사항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5536E6-DC8F-4056-A6B9-77CC3AE46247}"/>
              </a:ext>
            </a:extLst>
          </p:cNvPr>
          <p:cNvSpPr/>
          <p:nvPr/>
        </p:nvSpPr>
        <p:spPr>
          <a:xfrm>
            <a:off x="955539" y="2718249"/>
            <a:ext cx="3125850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5AEE21-0744-4A14-8331-FCCE7717176F}"/>
              </a:ext>
            </a:extLst>
          </p:cNvPr>
          <p:cNvSpPr/>
          <p:nvPr/>
        </p:nvSpPr>
        <p:spPr>
          <a:xfrm>
            <a:off x="4463474" y="2718248"/>
            <a:ext cx="3124200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A28B80-41C4-4DFE-A836-D797770A3661}"/>
              </a:ext>
            </a:extLst>
          </p:cNvPr>
          <p:cNvSpPr/>
          <p:nvPr/>
        </p:nvSpPr>
        <p:spPr>
          <a:xfrm>
            <a:off x="7986088" y="2718248"/>
            <a:ext cx="3250375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B2A4F-83A6-493B-9074-8E8D88A51904}"/>
              </a:ext>
            </a:extLst>
          </p:cNvPr>
          <p:cNvSpPr txBox="1"/>
          <p:nvPr/>
        </p:nvSpPr>
        <p:spPr>
          <a:xfrm>
            <a:off x="955538" y="2768435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손등 안보임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2A9DB5-FC6F-4060-8184-561BA41DE372}"/>
              </a:ext>
            </a:extLst>
          </p:cNvPr>
          <p:cNvSpPr txBox="1"/>
          <p:nvPr/>
        </p:nvSpPr>
        <p:spPr>
          <a:xfrm>
            <a:off x="4479803" y="2759357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손이 카메라 경계를 벗어남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4FE21F-CBEC-465D-AD48-4BF1D2E56033}"/>
              </a:ext>
            </a:extLst>
          </p:cNvPr>
          <p:cNvSpPr txBox="1"/>
          <p:nvPr/>
        </p:nvSpPr>
        <p:spPr>
          <a:xfrm>
            <a:off x="7977923" y="2759357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카메라와 너무 가까움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258DC8BE-49CC-4499-A967-C62481245196}"/>
              </a:ext>
            </a:extLst>
          </p:cNvPr>
          <p:cNvSpPr txBox="1">
            <a:spLocks/>
          </p:cNvSpPr>
          <p:nvPr/>
        </p:nvSpPr>
        <p:spPr>
          <a:xfrm>
            <a:off x="955537" y="5100660"/>
            <a:ext cx="10280925" cy="49328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학습자로부터 적절한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영상을 받을 수 있도록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UI/UX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디자인 보완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20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8044D1-13B1-4310-82E4-4356132515EE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95C174-4B48-425A-B4E0-9A22902F2FDC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 방향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3191687-3CB7-4937-9DDA-8330B750829C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oogle Shape;61;p13">
            <a:extLst>
              <a:ext uri="{FF2B5EF4-FFF2-40B4-BE49-F238E27FC236}">
                <a16:creationId xmlns:a16="http://schemas.microsoft.com/office/drawing/2014/main" id="{A0065415-E186-4CE0-8ACA-4D82EA7726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-1" b="18354"/>
          <a:stretch/>
        </p:blipFill>
        <p:spPr>
          <a:xfrm>
            <a:off x="8794556" y="2781123"/>
            <a:ext cx="2364078" cy="183594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DE37D4-9B4A-469D-BE11-E6DC685DA40E}"/>
              </a:ext>
            </a:extLst>
          </p:cNvPr>
          <p:cNvSpPr/>
          <p:nvPr/>
        </p:nvSpPr>
        <p:spPr>
          <a:xfrm>
            <a:off x="4289348" y="2079107"/>
            <a:ext cx="3613303" cy="418650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92CC11-6E2E-4078-872C-F835442D94DE}"/>
              </a:ext>
            </a:extLst>
          </p:cNvPr>
          <p:cNvSpPr/>
          <p:nvPr/>
        </p:nvSpPr>
        <p:spPr>
          <a:xfrm>
            <a:off x="472384" y="2079107"/>
            <a:ext cx="3613303" cy="41865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EF18F0-36F7-419A-B0BB-5058117CB9D3}"/>
              </a:ext>
            </a:extLst>
          </p:cNvPr>
          <p:cNvSpPr/>
          <p:nvPr/>
        </p:nvSpPr>
        <p:spPr>
          <a:xfrm>
            <a:off x="732290" y="2319965"/>
            <a:ext cx="3093493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7633CB-CB0B-4348-AD11-BCB27E8DFC67}"/>
              </a:ext>
            </a:extLst>
          </p:cNvPr>
          <p:cNvSpPr txBox="1"/>
          <p:nvPr/>
        </p:nvSpPr>
        <p:spPr>
          <a:xfrm>
            <a:off x="744441" y="2359560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Eye-Tracking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9" name="Google Shape;63;p13">
            <a:extLst>
              <a:ext uri="{FF2B5EF4-FFF2-40B4-BE49-F238E27FC236}">
                <a16:creationId xmlns:a16="http://schemas.microsoft.com/office/drawing/2014/main" id="{1A1B4179-58DE-4CBC-8C79-C5534834961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67" b="92500" l="0" r="100000">
                        <a14:foregroundMark x1="45000" y1="31833" x2="52125" y2="66000"/>
                        <a14:foregroundMark x1="48625" y1="28000" x2="51250" y2="65000"/>
                        <a14:foregroundMark x1="55375" y1="43500" x2="55625" y2="67500"/>
                        <a14:foregroundMark x1="42000" y1="46500" x2="45000" y2="66000"/>
                        <a14:foregroundMark x1="50500" y1="64333" x2="51625" y2="75500"/>
                      </a14:backgroundRemoval>
                    </a14:imgEffect>
                  </a14:imgLayer>
                </a14:imgProps>
              </a:ext>
            </a:extLst>
          </a:blip>
          <a:srcRect l="17669" t="13429" r="17676" b="13422"/>
          <a:stretch/>
        </p:blipFill>
        <p:spPr>
          <a:xfrm>
            <a:off x="1249977" y="2881076"/>
            <a:ext cx="2041435" cy="173213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제목 1">
            <a:extLst>
              <a:ext uri="{FF2B5EF4-FFF2-40B4-BE49-F238E27FC236}">
                <a16:creationId xmlns:a16="http://schemas.microsoft.com/office/drawing/2014/main" id="{3FFD92E7-A98B-47B8-BF08-DEE5218300F3}"/>
              </a:ext>
            </a:extLst>
          </p:cNvPr>
          <p:cNvSpPr txBox="1">
            <a:spLocks/>
          </p:cNvSpPr>
          <p:nvPr/>
        </p:nvSpPr>
        <p:spPr>
          <a:xfrm>
            <a:off x="714175" y="4958878"/>
            <a:ext cx="3087446" cy="991945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3" name="Google Shape;59;p13">
            <a:extLst>
              <a:ext uri="{FF2B5EF4-FFF2-40B4-BE49-F238E27FC236}">
                <a16:creationId xmlns:a16="http://schemas.microsoft.com/office/drawing/2014/main" id="{69E495BF-D7F0-48B7-A44B-156F0DEDE2C8}"/>
              </a:ext>
            </a:extLst>
          </p:cNvPr>
          <p:cNvSpPr txBox="1"/>
          <p:nvPr/>
        </p:nvSpPr>
        <p:spPr>
          <a:xfrm>
            <a:off x="889314" y="5045060"/>
            <a:ext cx="2731118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시선이 학습기기 및 자료에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머무는 시간을 통해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집중도 간접 측정</a:t>
            </a:r>
            <a:endParaRPr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5029E1D1-D255-40C0-8FB0-CBD116C364FD}"/>
              </a:ext>
            </a:extLst>
          </p:cNvPr>
          <p:cNvSpPr/>
          <p:nvPr/>
        </p:nvSpPr>
        <p:spPr>
          <a:xfrm>
            <a:off x="1501812" y="4812303"/>
            <a:ext cx="1431636" cy="25935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Google Shape;59;p13">
            <a:extLst>
              <a:ext uri="{FF2B5EF4-FFF2-40B4-BE49-F238E27FC236}">
                <a16:creationId xmlns:a16="http://schemas.microsoft.com/office/drawing/2014/main" id="{8F8C5101-1CFF-4FB1-980C-FEB48AF5253B}"/>
              </a:ext>
            </a:extLst>
          </p:cNvPr>
          <p:cNvSpPr txBox="1"/>
          <p:nvPr/>
        </p:nvSpPr>
        <p:spPr>
          <a:xfrm>
            <a:off x="1774856" y="4751397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  <a:endParaRPr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D9C80213-8CE1-4430-80C2-7A0C84326E5C}"/>
              </a:ext>
            </a:extLst>
          </p:cNvPr>
          <p:cNvSpPr txBox="1">
            <a:spLocks/>
          </p:cNvSpPr>
          <p:nvPr/>
        </p:nvSpPr>
        <p:spPr>
          <a:xfrm>
            <a:off x="457201" y="1268368"/>
            <a:ext cx="11257984" cy="53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집중도를 측정할 수 있는 방안 필요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7FAE96-CF89-43A7-B607-17900A9C591B}"/>
              </a:ext>
            </a:extLst>
          </p:cNvPr>
          <p:cNvGrpSpPr/>
          <p:nvPr/>
        </p:nvGrpSpPr>
        <p:grpSpPr>
          <a:xfrm>
            <a:off x="8180017" y="2079106"/>
            <a:ext cx="3613303" cy="4186503"/>
            <a:chOff x="8171220" y="2348914"/>
            <a:chExt cx="3613303" cy="418650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6BFF6CF-1578-4E8A-BE91-86CF8B1C2E97}"/>
                </a:ext>
              </a:extLst>
            </p:cNvPr>
            <p:cNvSpPr/>
            <p:nvPr/>
          </p:nvSpPr>
          <p:spPr>
            <a:xfrm>
              <a:off x="8419729" y="2582753"/>
              <a:ext cx="3093493" cy="3945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2" name="제목 1">
              <a:extLst>
                <a:ext uri="{FF2B5EF4-FFF2-40B4-BE49-F238E27FC236}">
                  <a16:creationId xmlns:a16="http://schemas.microsoft.com/office/drawing/2014/main" id="{B271F213-CF0C-42A6-AD4F-C9C4B858F8A4}"/>
                </a:ext>
              </a:extLst>
            </p:cNvPr>
            <p:cNvSpPr txBox="1">
              <a:spLocks/>
            </p:cNvSpPr>
            <p:nvPr/>
          </p:nvSpPr>
          <p:spPr>
            <a:xfrm>
              <a:off x="8425776" y="5237768"/>
              <a:ext cx="3087446" cy="9771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2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3" name="Google Shape;59;p13">
              <a:extLst>
                <a:ext uri="{FF2B5EF4-FFF2-40B4-BE49-F238E27FC236}">
                  <a16:creationId xmlns:a16="http://schemas.microsoft.com/office/drawing/2014/main" id="{7A3025DB-5E14-47D8-96C9-48E41B4718BF}"/>
                </a:ext>
              </a:extLst>
            </p:cNvPr>
            <p:cNvSpPr txBox="1"/>
            <p:nvPr/>
          </p:nvSpPr>
          <p:spPr>
            <a:xfrm>
              <a:off x="8780101" y="5412036"/>
              <a:ext cx="2364063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주변 물체 감지를 통해 학습 내용 및 집중도 추정</a:t>
              </a:r>
              <a:endPara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4" name="순서도: 대체 처리 73">
              <a:extLst>
                <a:ext uri="{FF2B5EF4-FFF2-40B4-BE49-F238E27FC236}">
                  <a16:creationId xmlns:a16="http://schemas.microsoft.com/office/drawing/2014/main" id="{D6F51FAF-492A-4FBB-9C4D-F1A1170C83DA}"/>
                </a:ext>
              </a:extLst>
            </p:cNvPr>
            <p:cNvSpPr/>
            <p:nvPr/>
          </p:nvSpPr>
          <p:spPr>
            <a:xfrm>
              <a:off x="9282719" y="5093313"/>
              <a:ext cx="1431636" cy="259358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Google Shape;59;p13">
              <a:extLst>
                <a:ext uri="{FF2B5EF4-FFF2-40B4-BE49-F238E27FC236}">
                  <a16:creationId xmlns:a16="http://schemas.microsoft.com/office/drawing/2014/main" id="{4F1820C9-5A56-4A65-96EA-9D9D223092A7}"/>
                </a:ext>
              </a:extLst>
            </p:cNvPr>
            <p:cNvSpPr txBox="1"/>
            <p:nvPr/>
          </p:nvSpPr>
          <p:spPr>
            <a:xfrm>
              <a:off x="9542781" y="5019729"/>
              <a:ext cx="903651" cy="333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활용방안</a:t>
              </a:r>
              <a:endParaRPr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7D9F617-463B-4B1A-AB73-FF8BB1CF4F75}"/>
                </a:ext>
              </a:extLst>
            </p:cNvPr>
            <p:cNvSpPr/>
            <p:nvPr/>
          </p:nvSpPr>
          <p:spPr>
            <a:xfrm>
              <a:off x="8171220" y="2348914"/>
              <a:ext cx="3613303" cy="418650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F6F90B7F-3E39-40E7-9507-BD01F88048D2}"/>
              </a:ext>
            </a:extLst>
          </p:cNvPr>
          <p:cNvSpPr txBox="1">
            <a:spLocks/>
          </p:cNvSpPr>
          <p:nvPr/>
        </p:nvSpPr>
        <p:spPr>
          <a:xfrm>
            <a:off x="4543071" y="4973653"/>
            <a:ext cx="3087446" cy="977169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손의 움직임을 추정해 진행 중인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유형 및 집중도 추정</a:t>
            </a:r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8015B89F-248F-46B6-A1AA-62447435C849}"/>
              </a:ext>
            </a:extLst>
          </p:cNvPr>
          <p:cNvSpPr/>
          <p:nvPr/>
        </p:nvSpPr>
        <p:spPr>
          <a:xfrm>
            <a:off x="5422553" y="4845976"/>
            <a:ext cx="1431636" cy="259358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4EBA8E-E681-45D4-8141-864AC4276652}"/>
              </a:ext>
            </a:extLst>
          </p:cNvPr>
          <p:cNvSpPr/>
          <p:nvPr/>
        </p:nvSpPr>
        <p:spPr>
          <a:xfrm>
            <a:off x="4518723" y="2319965"/>
            <a:ext cx="3093493" cy="3932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Hand-Tracking 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863089-78DB-480A-95A4-1CF9D32C13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032" r="1"/>
          <a:stretch/>
        </p:blipFill>
        <p:spPr>
          <a:xfrm>
            <a:off x="5201431" y="2881076"/>
            <a:ext cx="1873880" cy="173213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B64507C-7EBA-4382-B396-849539B2236D}"/>
              </a:ext>
            </a:extLst>
          </p:cNvPr>
          <p:cNvSpPr txBox="1"/>
          <p:nvPr/>
        </p:nvSpPr>
        <p:spPr>
          <a:xfrm>
            <a:off x="8428526" y="2338203"/>
            <a:ext cx="3109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Object detection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91D49F0-6E58-47FD-8411-ECB78F597EF3}"/>
              </a:ext>
            </a:extLst>
          </p:cNvPr>
          <p:cNvGrpSpPr/>
          <p:nvPr/>
        </p:nvGrpSpPr>
        <p:grpSpPr>
          <a:xfrm>
            <a:off x="7101052" y="7165677"/>
            <a:ext cx="3613303" cy="4186503"/>
            <a:chOff x="8171220" y="2348914"/>
            <a:chExt cx="3613303" cy="418650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A07479-E56E-4993-BFE8-AC55EE7D0217}"/>
                </a:ext>
              </a:extLst>
            </p:cNvPr>
            <p:cNvSpPr/>
            <p:nvPr/>
          </p:nvSpPr>
          <p:spPr>
            <a:xfrm>
              <a:off x="8419729" y="2582753"/>
              <a:ext cx="3093493" cy="3945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9D251D-D285-4D75-906B-0C35385D09FA}"/>
                </a:ext>
              </a:extLst>
            </p:cNvPr>
            <p:cNvSpPr txBox="1"/>
            <p:nvPr/>
          </p:nvSpPr>
          <p:spPr>
            <a:xfrm>
              <a:off x="8411340" y="2539439"/>
              <a:ext cx="30874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태플릿 </a:t>
              </a:r>
              <a:r>
                <a:rPr lang="en-US" altLang="ko-KR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PC</a:t>
              </a:r>
              <a:r>
                <a:rPr lang="ko-KR" altLang="en-US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등 학습 기기 연동</a:t>
              </a:r>
              <a:endPara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7" name="제목 1">
              <a:extLst>
                <a:ext uri="{FF2B5EF4-FFF2-40B4-BE49-F238E27FC236}">
                  <a16:creationId xmlns:a16="http://schemas.microsoft.com/office/drawing/2014/main" id="{5B27FFD4-99E7-4E5F-B86B-56EE5A92BC27}"/>
                </a:ext>
              </a:extLst>
            </p:cNvPr>
            <p:cNvSpPr txBox="1">
              <a:spLocks/>
            </p:cNvSpPr>
            <p:nvPr/>
          </p:nvSpPr>
          <p:spPr>
            <a:xfrm>
              <a:off x="8425776" y="5237768"/>
              <a:ext cx="3087446" cy="9771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2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9" name="Google Shape;59;p13">
              <a:extLst>
                <a:ext uri="{FF2B5EF4-FFF2-40B4-BE49-F238E27FC236}">
                  <a16:creationId xmlns:a16="http://schemas.microsoft.com/office/drawing/2014/main" id="{84A625A8-748B-4B4B-94B2-F6BEC85F8BF0}"/>
                </a:ext>
              </a:extLst>
            </p:cNvPr>
            <p:cNvSpPr txBox="1"/>
            <p:nvPr/>
          </p:nvSpPr>
          <p:spPr>
            <a:xfrm>
              <a:off x="8780101" y="5412036"/>
              <a:ext cx="2364063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학습 기기 사용 기록을 통해 학습 집중도 간접 측정</a:t>
              </a:r>
              <a:endPara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id="{E7FBE44B-9FF1-4FDE-A245-7DFE8335F4BF}"/>
                </a:ext>
              </a:extLst>
            </p:cNvPr>
            <p:cNvSpPr/>
            <p:nvPr/>
          </p:nvSpPr>
          <p:spPr>
            <a:xfrm>
              <a:off x="9282719" y="5093313"/>
              <a:ext cx="1431636" cy="259358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Google Shape;59;p13">
              <a:extLst>
                <a:ext uri="{FF2B5EF4-FFF2-40B4-BE49-F238E27FC236}">
                  <a16:creationId xmlns:a16="http://schemas.microsoft.com/office/drawing/2014/main" id="{4FC4B097-9E4B-4F00-B35F-79DDE1A7437F}"/>
                </a:ext>
              </a:extLst>
            </p:cNvPr>
            <p:cNvSpPr txBox="1"/>
            <p:nvPr/>
          </p:nvSpPr>
          <p:spPr>
            <a:xfrm>
              <a:off x="9542781" y="5019729"/>
              <a:ext cx="903651" cy="333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활용방안</a:t>
              </a:r>
              <a:endParaRPr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0BF4ABE-9B80-4F39-8D0B-B9DFD46AF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38" b="89937" l="9932" r="89897">
                          <a14:foregroundMark x1="24486" y1="59329" x2="33390" y2="16562"/>
                          <a14:foregroundMark x1="33390" y1="16562" x2="37842" y2="7338"/>
                          <a14:foregroundMark x1="37842" y1="7338" x2="39384" y2="18029"/>
                          <a14:foregroundMark x1="39384" y1="18029" x2="27226" y2="6163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9406" y="3280376"/>
              <a:ext cx="1790399" cy="146236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C0938FA-E045-49D0-AE1F-C2BD2C1793D4}"/>
                </a:ext>
              </a:extLst>
            </p:cNvPr>
            <p:cNvSpPr/>
            <p:nvPr/>
          </p:nvSpPr>
          <p:spPr>
            <a:xfrm>
              <a:off x="8171220" y="2348914"/>
              <a:ext cx="3613303" cy="4186503"/>
            </a:xfrm>
            <a:prstGeom prst="rect">
              <a:avLst/>
            </a:prstGeom>
            <a:noFill/>
            <a:ln>
              <a:solidFill>
                <a:srgbClr val="014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 descr="Book Icon by Sanja Veljanoska on Dribbble">
            <a:extLst>
              <a:ext uri="{FF2B5EF4-FFF2-40B4-BE49-F238E27FC236}">
                <a16:creationId xmlns:a16="http://schemas.microsoft.com/office/drawing/2014/main" id="{8D8AEA98-9C75-4615-8736-A27193821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8" t="15568" r="21609" b="22074"/>
          <a:stretch/>
        </p:blipFill>
        <p:spPr bwMode="auto">
          <a:xfrm>
            <a:off x="9291516" y="3153312"/>
            <a:ext cx="1431636" cy="13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4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1C75F2-FA82-4B26-85BD-85502073051B}"/>
              </a:ext>
            </a:extLst>
          </p:cNvPr>
          <p:cNvSpPr/>
          <p:nvPr/>
        </p:nvSpPr>
        <p:spPr>
          <a:xfrm>
            <a:off x="319187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79DF1-19FE-4C84-BD53-DE811C659412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 및 응용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149FBB-4721-4C64-8E74-4AFB2585B556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7C94B2-BEB4-4892-9960-89CE83F5CB08}"/>
              </a:ext>
            </a:extLst>
          </p:cNvPr>
          <p:cNvSpPr/>
          <p:nvPr/>
        </p:nvSpPr>
        <p:spPr>
          <a:xfrm>
            <a:off x="6281795" y="1400223"/>
            <a:ext cx="5299827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학습 퍼포먼스 향상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E3C9DB85-DD95-4D2D-96E8-7B50A04C04ED}"/>
              </a:ext>
            </a:extLst>
          </p:cNvPr>
          <p:cNvSpPr txBox="1">
            <a:spLocks/>
          </p:cNvSpPr>
          <p:nvPr/>
        </p:nvSpPr>
        <p:spPr>
          <a:xfrm>
            <a:off x="6281795" y="4842303"/>
            <a:ext cx="5299827" cy="960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통계를 활용한 </a:t>
            </a:r>
            <a:b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체계적인 학습 전략 수립 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0677DD-20C9-4FFE-9A18-23A38957D9A6}"/>
              </a:ext>
            </a:extLst>
          </p:cNvPr>
          <p:cNvSpPr/>
          <p:nvPr/>
        </p:nvSpPr>
        <p:spPr>
          <a:xfrm>
            <a:off x="610378" y="1400223"/>
            <a:ext cx="5299827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소비자 비용 절감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A768BBB-9D16-4D47-AD94-F8A47B0B2000}"/>
              </a:ext>
            </a:extLst>
          </p:cNvPr>
          <p:cNvSpPr txBox="1">
            <a:spLocks/>
          </p:cNvSpPr>
          <p:nvPr/>
        </p:nvSpPr>
        <p:spPr>
          <a:xfrm>
            <a:off x="610377" y="4842303"/>
            <a:ext cx="5299827" cy="960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10~20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만원 독서실 비용 절감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" name="그림 19" descr="표지판이(가) 표시된 사진&#10;&#10;자동 생성된 설명">
            <a:extLst>
              <a:ext uri="{FF2B5EF4-FFF2-40B4-BE49-F238E27FC236}">
                <a16:creationId xmlns:a16="http://schemas.microsoft.com/office/drawing/2014/main" id="{B019CB1C-BB2F-4F61-8FC5-0B213878B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25" y="2117055"/>
            <a:ext cx="2623890" cy="2623890"/>
          </a:xfrm>
          <a:prstGeom prst="rect">
            <a:avLst/>
          </a:prstGeom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BF05404E-3D23-4368-8DE7-BA3795B8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06" y="2278985"/>
            <a:ext cx="2300029" cy="2300029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4D13865-2A43-4116-8C11-BA1B71908427}"/>
              </a:ext>
            </a:extLst>
          </p:cNvPr>
          <p:cNvSpPr/>
          <p:nvPr/>
        </p:nvSpPr>
        <p:spPr>
          <a:xfrm>
            <a:off x="4040642" y="2709249"/>
            <a:ext cx="1092673" cy="1268494"/>
          </a:xfrm>
          <a:prstGeom prst="downArrow">
            <a:avLst>
              <a:gd name="adj1" fmla="val 35372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2988AB46-16BE-4DF1-884B-83D028455DC4}"/>
              </a:ext>
            </a:extLst>
          </p:cNvPr>
          <p:cNvSpPr/>
          <p:nvPr/>
        </p:nvSpPr>
        <p:spPr>
          <a:xfrm rot="10800000">
            <a:off x="9735920" y="2709250"/>
            <a:ext cx="1028650" cy="1268492"/>
          </a:xfrm>
          <a:prstGeom prst="downArrow">
            <a:avLst>
              <a:gd name="adj1" fmla="val 35372"/>
              <a:gd name="adj2" fmla="val 530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01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B1CABB-9D2A-4F67-984A-8BF411321B9B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8C8F29-D340-409F-B5D2-55CA4EA00CAD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 및 응용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5B8286E-87E8-49ED-B4B6-317D3F669A1F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A6C5BE-D63B-4358-8AE8-0CB32E9F1B25}"/>
              </a:ext>
            </a:extLst>
          </p:cNvPr>
          <p:cNvSpPr/>
          <p:nvPr/>
        </p:nvSpPr>
        <p:spPr>
          <a:xfrm>
            <a:off x="4289348" y="2079107"/>
            <a:ext cx="3613303" cy="4186503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6CE7F5-910E-44FE-9623-73A181BB3418}"/>
              </a:ext>
            </a:extLst>
          </p:cNvPr>
          <p:cNvSpPr/>
          <p:nvPr/>
        </p:nvSpPr>
        <p:spPr>
          <a:xfrm>
            <a:off x="545526" y="2079109"/>
            <a:ext cx="3613303" cy="4186502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75AD94-4431-4E84-BEF0-05D7CBAC688E}"/>
              </a:ext>
            </a:extLst>
          </p:cNvPr>
          <p:cNvSpPr/>
          <p:nvPr/>
        </p:nvSpPr>
        <p:spPr>
          <a:xfrm>
            <a:off x="849984" y="2319965"/>
            <a:ext cx="3093493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75EBA-7E03-4751-88B0-6C5D5ACAF5A8}"/>
              </a:ext>
            </a:extLst>
          </p:cNvPr>
          <p:cNvSpPr txBox="1"/>
          <p:nvPr/>
        </p:nvSpPr>
        <p:spPr>
          <a:xfrm>
            <a:off x="725217" y="2357108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스터디 플랫폼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8204522B-1FE1-4156-A52B-36A6BA39C5C6}"/>
              </a:ext>
            </a:extLst>
          </p:cNvPr>
          <p:cNvSpPr txBox="1">
            <a:spLocks/>
          </p:cNvSpPr>
          <p:nvPr/>
        </p:nvSpPr>
        <p:spPr>
          <a:xfrm>
            <a:off x="795656" y="4958878"/>
            <a:ext cx="3087446" cy="991945"/>
          </a:xfrm>
          <a:prstGeom prst="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Google Shape;59;p13">
            <a:extLst>
              <a:ext uri="{FF2B5EF4-FFF2-40B4-BE49-F238E27FC236}">
                <a16:creationId xmlns:a16="http://schemas.microsoft.com/office/drawing/2014/main" id="{7FB59899-6B93-4560-BBFF-3B15D767B216}"/>
              </a:ext>
            </a:extLst>
          </p:cNvPr>
          <p:cNvSpPr txBox="1"/>
          <p:nvPr/>
        </p:nvSpPr>
        <p:spPr>
          <a:xfrm>
            <a:off x="755387" y="5145552"/>
            <a:ext cx="3087446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지리적 장벽과 무관하게 스터디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가능하며 출석 관리가 수월</a:t>
            </a:r>
            <a:endParaRPr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8F37D5E8-E2B3-4A77-AF0D-BA4F26B5FDDF}"/>
              </a:ext>
            </a:extLst>
          </p:cNvPr>
          <p:cNvSpPr/>
          <p:nvPr/>
        </p:nvSpPr>
        <p:spPr>
          <a:xfrm>
            <a:off x="1583293" y="4812303"/>
            <a:ext cx="1431636" cy="25935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59;p13">
            <a:extLst>
              <a:ext uri="{FF2B5EF4-FFF2-40B4-BE49-F238E27FC236}">
                <a16:creationId xmlns:a16="http://schemas.microsoft.com/office/drawing/2014/main" id="{0243F2BE-ADBC-4B1C-98EA-E0AED2FC3AF4}"/>
              </a:ext>
            </a:extLst>
          </p:cNvPr>
          <p:cNvSpPr txBox="1"/>
          <p:nvPr/>
        </p:nvSpPr>
        <p:spPr>
          <a:xfrm>
            <a:off x="1847285" y="4751397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  <a:endParaRPr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6F252D-E4D8-4FD3-B1F5-65CAFBFD5288}"/>
              </a:ext>
            </a:extLst>
          </p:cNvPr>
          <p:cNvGrpSpPr/>
          <p:nvPr/>
        </p:nvGrpSpPr>
        <p:grpSpPr>
          <a:xfrm>
            <a:off x="7989893" y="2079106"/>
            <a:ext cx="3613303" cy="4186503"/>
            <a:chOff x="8171220" y="2348914"/>
            <a:chExt cx="3613303" cy="418650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B0E8548-BAC1-4CBC-ADD5-5D9BF6FFB4BE}"/>
                </a:ext>
              </a:extLst>
            </p:cNvPr>
            <p:cNvSpPr/>
            <p:nvPr/>
          </p:nvSpPr>
          <p:spPr>
            <a:xfrm>
              <a:off x="8419729" y="2582753"/>
              <a:ext cx="3093493" cy="3945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88393E38-7857-4253-89A3-40C22A505342}"/>
                </a:ext>
              </a:extLst>
            </p:cNvPr>
            <p:cNvSpPr txBox="1">
              <a:spLocks/>
            </p:cNvSpPr>
            <p:nvPr/>
          </p:nvSpPr>
          <p:spPr>
            <a:xfrm>
              <a:off x="8425776" y="5237768"/>
              <a:ext cx="3087446" cy="97716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2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2" name="Google Shape;59;p13">
              <a:extLst>
                <a:ext uri="{FF2B5EF4-FFF2-40B4-BE49-F238E27FC236}">
                  <a16:creationId xmlns:a16="http://schemas.microsoft.com/office/drawing/2014/main" id="{88156877-E489-4FAD-A663-33C383830315}"/>
                </a:ext>
              </a:extLst>
            </p:cNvPr>
            <p:cNvSpPr txBox="1"/>
            <p:nvPr/>
          </p:nvSpPr>
          <p:spPr>
            <a:xfrm>
              <a:off x="8473272" y="5415360"/>
              <a:ext cx="2874165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 인적성</a:t>
              </a:r>
              <a:r>
                <a:rPr lang="en-US" altLang="ko-KR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자격증 시험 등에 </a:t>
              </a:r>
              <a:br>
                <a:rPr lang="en-US" altLang="ko-KR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활용하여 주최 측 비용절감</a:t>
              </a:r>
              <a:endPara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id="{4958A241-9CE3-4349-BE3F-5739A7B7AC66}"/>
                </a:ext>
              </a:extLst>
            </p:cNvPr>
            <p:cNvSpPr/>
            <p:nvPr/>
          </p:nvSpPr>
          <p:spPr>
            <a:xfrm>
              <a:off x="9282719" y="5093313"/>
              <a:ext cx="1431636" cy="259358"/>
            </a:xfrm>
            <a:prstGeom prst="flowChartAlternate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Google Shape;59;p13">
              <a:extLst>
                <a:ext uri="{FF2B5EF4-FFF2-40B4-BE49-F238E27FC236}">
                  <a16:creationId xmlns:a16="http://schemas.microsoft.com/office/drawing/2014/main" id="{4E6A006B-A25E-4512-B7E8-4E3BF1E1AC92}"/>
                </a:ext>
              </a:extLst>
            </p:cNvPr>
            <p:cNvSpPr txBox="1"/>
            <p:nvPr/>
          </p:nvSpPr>
          <p:spPr>
            <a:xfrm>
              <a:off x="9542781" y="5019729"/>
              <a:ext cx="903651" cy="333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활용방안</a:t>
              </a:r>
              <a:endParaRPr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D0FBB6-2C83-4461-B72B-F821C9BE9C64}"/>
                </a:ext>
              </a:extLst>
            </p:cNvPr>
            <p:cNvSpPr/>
            <p:nvPr/>
          </p:nvSpPr>
          <p:spPr>
            <a:xfrm>
              <a:off x="8171220" y="2348914"/>
              <a:ext cx="3613303" cy="4186503"/>
            </a:xfrm>
            <a:prstGeom prst="rect">
              <a:avLst/>
            </a:prstGeom>
            <a:noFill/>
            <a:ln>
              <a:solidFill>
                <a:srgbClr val="014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제목 1">
            <a:extLst>
              <a:ext uri="{FF2B5EF4-FFF2-40B4-BE49-F238E27FC236}">
                <a16:creationId xmlns:a16="http://schemas.microsoft.com/office/drawing/2014/main" id="{3FC35F3B-C9AA-4F4D-86FB-2F1A37D615D4}"/>
              </a:ext>
            </a:extLst>
          </p:cNvPr>
          <p:cNvSpPr txBox="1">
            <a:spLocks/>
          </p:cNvSpPr>
          <p:nvPr/>
        </p:nvSpPr>
        <p:spPr>
          <a:xfrm>
            <a:off x="4518723" y="4973653"/>
            <a:ext cx="3111794" cy="977169"/>
          </a:xfrm>
          <a:prstGeom prst="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5588BF66-9002-4CB9-A4EB-12933E35B66A}"/>
              </a:ext>
            </a:extLst>
          </p:cNvPr>
          <p:cNvSpPr/>
          <p:nvPr/>
        </p:nvSpPr>
        <p:spPr>
          <a:xfrm>
            <a:off x="5422553" y="4845976"/>
            <a:ext cx="1431636" cy="25935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DFE77C-0BC5-4100-A9C6-B2DA7E1CD2B0}"/>
              </a:ext>
            </a:extLst>
          </p:cNvPr>
          <p:cNvSpPr/>
          <p:nvPr/>
        </p:nvSpPr>
        <p:spPr>
          <a:xfrm>
            <a:off x="4518723" y="2319965"/>
            <a:ext cx="3093493" cy="3932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학생 관리 플랫폼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7CC404-E020-43B4-9B58-FDCCB50AC8C9}"/>
              </a:ext>
            </a:extLst>
          </p:cNvPr>
          <p:cNvSpPr txBox="1"/>
          <p:nvPr/>
        </p:nvSpPr>
        <p:spPr>
          <a:xfrm>
            <a:off x="8256508" y="2338203"/>
            <a:ext cx="3109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시험 플랫폼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67E12573-50B3-4A3B-8F90-BAAA8C9BE5A6}"/>
              </a:ext>
            </a:extLst>
          </p:cNvPr>
          <p:cNvSpPr txBox="1">
            <a:spLocks/>
          </p:cNvSpPr>
          <p:nvPr/>
        </p:nvSpPr>
        <p:spPr>
          <a:xfrm>
            <a:off x="538843" y="1268368"/>
            <a:ext cx="11097986" cy="53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플랫폼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098" name="Picture 2" descr="종로 스터디룸 유쾌한발상">
            <a:extLst>
              <a:ext uri="{FF2B5EF4-FFF2-40B4-BE49-F238E27FC236}">
                <a16:creationId xmlns:a16="http://schemas.microsoft.com/office/drawing/2014/main" id="{772DB762-9688-4059-98B4-43862D20F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78" y="2861580"/>
            <a:ext cx="2665845" cy="17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자사고 억누르자… 과학고-영재학교 입시학원으로 '우르르' : 뉴스 ...">
            <a:extLst>
              <a:ext uri="{FF2B5EF4-FFF2-40B4-BE49-F238E27FC236}">
                <a16:creationId xmlns:a16="http://schemas.microsoft.com/office/drawing/2014/main" id="{C227B5B2-797B-4BA6-A27A-8AD08086A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t="1" r="4777" b="-6118"/>
          <a:stretch/>
        </p:blipFill>
        <p:spPr bwMode="auto">
          <a:xfrm>
            <a:off x="4529422" y="3173620"/>
            <a:ext cx="3082794" cy="14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마켓 - 2018 기쎈 PAT 포스코그룹 인적성검사 - 신입사원 채용대비">
            <a:extLst>
              <a:ext uri="{FF2B5EF4-FFF2-40B4-BE49-F238E27FC236}">
                <a16:creationId xmlns:a16="http://schemas.microsoft.com/office/drawing/2014/main" id="{DBB4CCF5-0B30-4D90-B3D9-2A059FE2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25" y="2861580"/>
            <a:ext cx="1804707" cy="18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oogle Shape;59;p13">
            <a:extLst>
              <a:ext uri="{FF2B5EF4-FFF2-40B4-BE49-F238E27FC236}">
                <a16:creationId xmlns:a16="http://schemas.microsoft.com/office/drawing/2014/main" id="{FEED0987-38A5-41C1-B87B-1E41B5C52605}"/>
              </a:ext>
            </a:extLst>
          </p:cNvPr>
          <p:cNvSpPr txBox="1"/>
          <p:nvPr/>
        </p:nvSpPr>
        <p:spPr>
          <a:xfrm>
            <a:off x="4602907" y="5147818"/>
            <a:ext cx="3087446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학교</a:t>
            </a:r>
            <a: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학원</a:t>
            </a:r>
            <a: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 타교육 기관과 데이터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공유를 통해 효율적인 학습 추구</a:t>
            </a:r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96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B64E25-3CA4-496E-B7F6-C46C5F800640}"/>
              </a:ext>
            </a:extLst>
          </p:cNvPr>
          <p:cNvSpPr/>
          <p:nvPr/>
        </p:nvSpPr>
        <p:spPr>
          <a:xfrm>
            <a:off x="333681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0DDA78-4AAE-48FC-AB09-AE7F456A26B6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조원 소개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8414BE-1046-4DA1-BF5A-70897A9B5C7A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177B2F6-5A6E-46ED-A3A2-5A5436EAD563}"/>
              </a:ext>
            </a:extLst>
          </p:cNvPr>
          <p:cNvSpPr/>
          <p:nvPr/>
        </p:nvSpPr>
        <p:spPr>
          <a:xfrm>
            <a:off x="3934419" y="3992997"/>
            <a:ext cx="7617802" cy="171319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4D6503-A69B-48EB-834F-A5BD9F6D5F4B}"/>
              </a:ext>
            </a:extLst>
          </p:cNvPr>
          <p:cNvSpPr/>
          <p:nvPr/>
        </p:nvSpPr>
        <p:spPr>
          <a:xfrm>
            <a:off x="3934418" y="2109465"/>
            <a:ext cx="7617803" cy="17274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Imagen 25">
            <a:extLst>
              <a:ext uri="{FF2B5EF4-FFF2-40B4-BE49-F238E27FC236}">
                <a16:creationId xmlns:a16="http://schemas.microsoft.com/office/drawing/2014/main" id="{6240D017-9B6D-45CC-B7A3-301A2751BE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38" y="1017246"/>
            <a:ext cx="3219096" cy="5742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45D5AA2-8CED-4A2B-B2DE-F9290905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76" y="1869000"/>
            <a:ext cx="2212978" cy="393614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262FB4-BD93-4316-B38B-B009EF03B982}"/>
              </a:ext>
            </a:extLst>
          </p:cNvPr>
          <p:cNvSpPr txBox="1"/>
          <p:nvPr/>
        </p:nvSpPr>
        <p:spPr>
          <a:xfrm>
            <a:off x="4271392" y="3485930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김진명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EDB083-23F1-4876-8135-4992AFF31A5F}"/>
              </a:ext>
            </a:extLst>
          </p:cNvPr>
          <p:cNvSpPr txBox="1"/>
          <p:nvPr/>
        </p:nvSpPr>
        <p:spPr>
          <a:xfrm>
            <a:off x="6820844" y="3483427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김채은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75E6DF-CDC7-4568-98A5-2E923A549283}"/>
              </a:ext>
            </a:extLst>
          </p:cNvPr>
          <p:cNvSpPr txBox="1"/>
          <p:nvPr/>
        </p:nvSpPr>
        <p:spPr>
          <a:xfrm>
            <a:off x="9375012" y="3505011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김한빈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BD6EE0-4511-45A4-A5E3-52E04B5788FD}"/>
              </a:ext>
            </a:extLst>
          </p:cNvPr>
          <p:cNvSpPr txBox="1"/>
          <p:nvPr/>
        </p:nvSpPr>
        <p:spPr>
          <a:xfrm>
            <a:off x="6885917" y="5354942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이다연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29E20F-289B-457B-B90E-E577838D0D0B}"/>
              </a:ext>
            </a:extLst>
          </p:cNvPr>
          <p:cNvSpPr txBox="1"/>
          <p:nvPr/>
        </p:nvSpPr>
        <p:spPr>
          <a:xfrm>
            <a:off x="9390000" y="5350119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A013FC-0248-4639-BBBC-762F46B221E7}"/>
              </a:ext>
            </a:extLst>
          </p:cNvPr>
          <p:cNvSpPr/>
          <p:nvPr/>
        </p:nvSpPr>
        <p:spPr>
          <a:xfrm>
            <a:off x="923638" y="3337721"/>
            <a:ext cx="2099150" cy="421478"/>
          </a:xfrm>
          <a:prstGeom prst="rect">
            <a:avLst/>
          </a:prstGeom>
          <a:noFill/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6C04A0-3CF6-46B2-B880-CC0B9212B92C}"/>
              </a:ext>
            </a:extLst>
          </p:cNvPr>
          <p:cNvCxnSpPr>
            <a:cxnSpLocks/>
          </p:cNvCxnSpPr>
          <p:nvPr/>
        </p:nvCxnSpPr>
        <p:spPr>
          <a:xfrm>
            <a:off x="3022788" y="3759199"/>
            <a:ext cx="892179" cy="194699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E10DBCC-14F4-4390-BE47-D110D5937A48}"/>
              </a:ext>
            </a:extLst>
          </p:cNvPr>
          <p:cNvCxnSpPr>
            <a:cxnSpLocks/>
          </p:cNvCxnSpPr>
          <p:nvPr/>
        </p:nvCxnSpPr>
        <p:spPr>
          <a:xfrm flipH="1">
            <a:off x="3042057" y="2123753"/>
            <a:ext cx="910716" cy="12139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A000BB8-A7A0-4A01-97E0-AB7CA7771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102" y="2220970"/>
            <a:ext cx="2424476" cy="13657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A28E65-E919-4C68-99E0-0A2ACCCD3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83" y="2216706"/>
            <a:ext cx="2423145" cy="136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EFE94B-3BEE-42B6-B398-5438E1D3B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29" y="2222121"/>
            <a:ext cx="2431671" cy="13657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CD9FAA-3108-423E-A6B2-1A280A8C6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66" y="4099833"/>
            <a:ext cx="2367166" cy="13335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E25730-3571-4314-8938-1F631C160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701" y="4106697"/>
            <a:ext cx="2391930" cy="13434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5073E9-9DF4-4B7B-B130-46424B56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59" y="4108166"/>
            <a:ext cx="2364469" cy="17733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F606A04-B50D-40B3-B35F-B2CA937A3FB8}"/>
              </a:ext>
            </a:extLst>
          </p:cNvPr>
          <p:cNvSpPr txBox="1"/>
          <p:nvPr/>
        </p:nvSpPr>
        <p:spPr>
          <a:xfrm>
            <a:off x="3952773" y="5451632"/>
            <a:ext cx="2506155" cy="388568"/>
          </a:xfrm>
          <a:prstGeom prst="rect">
            <a:avLst/>
          </a:prstGeom>
          <a:solidFill>
            <a:srgbClr val="3B383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40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EA9FE3-99E1-4DBA-B0BF-93D7669C95FF}"/>
              </a:ext>
            </a:extLst>
          </p:cNvPr>
          <p:cNvSpPr txBox="1"/>
          <p:nvPr/>
        </p:nvSpPr>
        <p:spPr>
          <a:xfrm>
            <a:off x="3934419" y="5709876"/>
            <a:ext cx="2524510" cy="3885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40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01D64B-0ADB-403F-9574-AB5952223036}"/>
              </a:ext>
            </a:extLst>
          </p:cNvPr>
          <p:cNvSpPr txBox="1"/>
          <p:nvPr/>
        </p:nvSpPr>
        <p:spPr>
          <a:xfrm>
            <a:off x="4381834" y="5370602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이경원</a:t>
            </a:r>
          </a:p>
        </p:txBody>
      </p:sp>
    </p:spTree>
    <p:extLst>
      <p:ext uri="{BB962C8B-B14F-4D97-AF65-F5344CB8AC3E}">
        <p14:creationId xmlns:p14="http://schemas.microsoft.com/office/powerpoint/2010/main" val="108806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007A49C-C6FA-4B4C-B976-6D3C356438DA}"/>
              </a:ext>
            </a:extLst>
          </p:cNvPr>
          <p:cNvSpPr/>
          <p:nvPr/>
        </p:nvSpPr>
        <p:spPr>
          <a:xfrm>
            <a:off x="235670" y="235670"/>
            <a:ext cx="11708091" cy="63913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C11C922-5775-4A26-90A7-374CECD89067}"/>
              </a:ext>
            </a:extLst>
          </p:cNvPr>
          <p:cNvSpPr txBox="1"/>
          <p:nvPr/>
        </p:nvSpPr>
        <p:spPr>
          <a:xfrm>
            <a:off x="5002802" y="1672630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DB80A1D-3D77-4A26-ADC1-2C1D5212D2BD}"/>
              </a:ext>
            </a:extLst>
          </p:cNvPr>
          <p:cNvSpPr txBox="1"/>
          <p:nvPr/>
        </p:nvSpPr>
        <p:spPr>
          <a:xfrm>
            <a:off x="5002803" y="2431567"/>
            <a:ext cx="1838210" cy="4475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  <a:p>
            <a:pPr algn="just"/>
            <a:endParaRPr 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15EBA23-E5A9-4C81-B09E-7ACAF7196A90}"/>
              </a:ext>
            </a:extLst>
          </p:cNvPr>
          <p:cNvSpPr txBox="1"/>
          <p:nvPr/>
        </p:nvSpPr>
        <p:spPr>
          <a:xfrm>
            <a:off x="7160453" y="1669751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2856A7F-E815-4B9A-8232-C36C1463D393}"/>
              </a:ext>
            </a:extLst>
          </p:cNvPr>
          <p:cNvSpPr txBox="1"/>
          <p:nvPr/>
        </p:nvSpPr>
        <p:spPr>
          <a:xfrm>
            <a:off x="7160454" y="2428688"/>
            <a:ext cx="1578666" cy="5702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어플리케이션 구현</a:t>
            </a:r>
            <a:endParaRPr 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4311F74-AFE5-4807-A724-45A121FE69D0}"/>
              </a:ext>
            </a:extLst>
          </p:cNvPr>
          <p:cNvSpPr txBox="1"/>
          <p:nvPr/>
        </p:nvSpPr>
        <p:spPr>
          <a:xfrm>
            <a:off x="9447734" y="1666872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3523928-6409-4D23-9E8A-19ECB9C1F5DB}"/>
              </a:ext>
            </a:extLst>
          </p:cNvPr>
          <p:cNvSpPr txBox="1"/>
          <p:nvPr/>
        </p:nvSpPr>
        <p:spPr>
          <a:xfrm>
            <a:off x="9447734" y="2425809"/>
            <a:ext cx="1713441" cy="6201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알고리즘</a:t>
            </a:r>
          </a:p>
          <a:p>
            <a:pPr algn="just"/>
            <a:endParaRPr 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17E2636-D04B-4AF5-AA00-B2EEA66E3A17}"/>
              </a:ext>
            </a:extLst>
          </p:cNvPr>
          <p:cNvSpPr txBox="1"/>
          <p:nvPr/>
        </p:nvSpPr>
        <p:spPr>
          <a:xfrm>
            <a:off x="5002802" y="4164565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6A2D8A7-2181-42F2-AD56-5E111A1EC909}"/>
              </a:ext>
            </a:extLst>
          </p:cNvPr>
          <p:cNvSpPr txBox="1"/>
          <p:nvPr/>
        </p:nvSpPr>
        <p:spPr>
          <a:xfrm>
            <a:off x="5002803" y="4910802"/>
            <a:ext cx="1588674" cy="4932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결과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BB5B9102-0574-440D-A52A-F1CB23787010}"/>
              </a:ext>
            </a:extLst>
          </p:cNvPr>
          <p:cNvSpPr txBox="1"/>
          <p:nvPr/>
        </p:nvSpPr>
        <p:spPr>
          <a:xfrm>
            <a:off x="7160453" y="4161686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EF761E28-0A2B-4DCB-AF15-9F7FEA647365}"/>
              </a:ext>
            </a:extLst>
          </p:cNvPr>
          <p:cNvSpPr txBox="1"/>
          <p:nvPr/>
        </p:nvSpPr>
        <p:spPr>
          <a:xfrm>
            <a:off x="7160453" y="4907923"/>
            <a:ext cx="1578667" cy="4932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 방향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4AF562C7-79BC-49C2-B896-ADCA8EDA1933}"/>
              </a:ext>
            </a:extLst>
          </p:cNvPr>
          <p:cNvSpPr txBox="1"/>
          <p:nvPr/>
        </p:nvSpPr>
        <p:spPr>
          <a:xfrm>
            <a:off x="9447734" y="4158807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99DBFCC9-58D7-420D-ACFA-C46F9AB93F71}"/>
              </a:ext>
            </a:extLst>
          </p:cNvPr>
          <p:cNvSpPr txBox="1"/>
          <p:nvPr/>
        </p:nvSpPr>
        <p:spPr>
          <a:xfrm>
            <a:off x="9447734" y="4905044"/>
            <a:ext cx="1713441" cy="5842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 효과 및 응용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3F2E52A-4ECB-4CBA-86B5-19E0DE30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57" y="1454729"/>
            <a:ext cx="1588673" cy="2200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CBE8591-CFE7-45A1-AFBE-8B3EF07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08" y="1454729"/>
            <a:ext cx="1588673" cy="22001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E1A3B7A-55EB-45E1-8585-1AE8238F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456" y="1454729"/>
            <a:ext cx="1588673" cy="22001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AB63AA4-7BD5-470A-B2E3-DF043CC3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56" y="3979696"/>
            <a:ext cx="1588673" cy="22001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2EDBE4A-36B2-4B5E-AC96-9B9227C6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07" y="3979696"/>
            <a:ext cx="1588673" cy="22001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A2115CC-7677-4736-9F8A-C2841482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502" y="3979696"/>
            <a:ext cx="1588673" cy="220014"/>
          </a:xfrm>
          <a:prstGeom prst="rect">
            <a:avLst/>
          </a:prstGeom>
        </p:spPr>
      </p:pic>
      <p:sp>
        <p:nvSpPr>
          <p:cNvPr id="44" name="CuadroTexto 106">
            <a:extLst>
              <a:ext uri="{FF2B5EF4-FFF2-40B4-BE49-F238E27FC236}">
                <a16:creationId xmlns:a16="http://schemas.microsoft.com/office/drawing/2014/main" id="{1E21968C-9728-4547-9BF1-D97F414BDEFC}"/>
              </a:ext>
            </a:extLst>
          </p:cNvPr>
          <p:cNvSpPr txBox="1"/>
          <p:nvPr/>
        </p:nvSpPr>
        <p:spPr>
          <a:xfrm>
            <a:off x="747725" y="2073602"/>
            <a:ext cx="42936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b="1" dirty="0">
                <a:solidFill>
                  <a:schemeClr val="accent2"/>
                </a:solidFill>
                <a:latin typeface="Kool Beans" panose="02000000000000000000" pitchFamily="2" charset="0"/>
                <a:cs typeface="MV Boli" panose="02000500030200090000" pitchFamily="2" charset="0"/>
              </a:rPr>
              <a:t>Study with Me</a:t>
            </a:r>
          </a:p>
        </p:txBody>
      </p:sp>
      <p:sp>
        <p:nvSpPr>
          <p:cNvPr id="49" name="Object 5">
            <a:extLst>
              <a:ext uri="{FF2B5EF4-FFF2-40B4-BE49-F238E27FC236}">
                <a16:creationId xmlns:a16="http://schemas.microsoft.com/office/drawing/2014/main" id="{C19E70B9-CA1F-478D-956E-C421FFA85E77}"/>
              </a:ext>
            </a:extLst>
          </p:cNvPr>
          <p:cNvSpPr txBox="1"/>
          <p:nvPr/>
        </p:nvSpPr>
        <p:spPr>
          <a:xfrm>
            <a:off x="774448" y="1181333"/>
            <a:ext cx="3776056" cy="76680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600" b="1" kern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Kool Beans" panose="02000000000000000000" pitchFamily="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639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106">
            <a:extLst>
              <a:ext uri="{FF2B5EF4-FFF2-40B4-BE49-F238E27FC236}">
                <a16:creationId xmlns:a16="http://schemas.microsoft.com/office/drawing/2014/main" id="{C33450BD-6FFF-4D79-BB53-F718FB32B21D}"/>
              </a:ext>
            </a:extLst>
          </p:cNvPr>
          <p:cNvSpPr txBox="1"/>
          <p:nvPr/>
        </p:nvSpPr>
        <p:spPr>
          <a:xfrm>
            <a:off x="7381103" y="4061005"/>
            <a:ext cx="42936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b="1" dirty="0">
                <a:solidFill>
                  <a:schemeClr val="accent2"/>
                </a:solidFill>
                <a:latin typeface="Kool Beans" panose="02000000000000000000" pitchFamily="2" charset="0"/>
                <a:cs typeface="MV Boli" panose="02000500030200090000" pitchFamily="2" charset="0"/>
              </a:rPr>
              <a:t>Study with Me</a:t>
            </a:r>
          </a:p>
        </p:txBody>
      </p:sp>
      <p:sp>
        <p:nvSpPr>
          <p:cNvPr id="10" name="Rectángulo 14">
            <a:extLst>
              <a:ext uri="{FF2B5EF4-FFF2-40B4-BE49-F238E27FC236}">
                <a16:creationId xmlns:a16="http://schemas.microsoft.com/office/drawing/2014/main" id="{D60C150B-024F-4644-B119-2535BF2A42E5}"/>
              </a:ext>
            </a:extLst>
          </p:cNvPr>
          <p:cNvSpPr/>
          <p:nvPr/>
        </p:nvSpPr>
        <p:spPr>
          <a:xfrm>
            <a:off x="2229918" y="3370293"/>
            <a:ext cx="8455056" cy="11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es-ES" sz="16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DX새날B" panose="02020600000000000000" pitchFamily="18" charset="-127"/>
                <a:cs typeface="Arial" panose="020B0604020202020204" pitchFamily="34" charset="0"/>
              </a:rPr>
              <a:t>Thank</a:t>
            </a:r>
            <a:r>
              <a:rPr lang="es-ES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DX새날B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s-ES" sz="16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DX새날B" panose="02020600000000000000" pitchFamily="18" charset="-127"/>
                <a:cs typeface="Arial" panose="020B0604020202020204" pitchFamily="34" charset="0"/>
              </a:rPr>
              <a:t>You</a:t>
            </a:r>
            <a:endParaRPr lang="es-ES" sz="16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Kool Beans" panose="02000000000000000000" pitchFamily="2" charset="0"/>
              <a:ea typeface="DX새날B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1" name="CuadroTexto 28">
            <a:extLst>
              <a:ext uri="{FF2B5EF4-FFF2-40B4-BE49-F238E27FC236}">
                <a16:creationId xmlns:a16="http://schemas.microsoft.com/office/drawing/2014/main" id="{377C71E7-A363-447A-A7C5-9F88048BB58C}"/>
              </a:ext>
            </a:extLst>
          </p:cNvPr>
          <p:cNvSpPr txBox="1"/>
          <p:nvPr/>
        </p:nvSpPr>
        <p:spPr>
          <a:xfrm>
            <a:off x="620580" y="5893696"/>
            <a:ext cx="533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spc="600" dirty="0">
                <a:solidFill>
                  <a:schemeClr val="bg1"/>
                </a:solidFill>
                <a:cs typeface="Arial" panose="020B0604020202020204" pitchFamily="34" charset="0"/>
              </a:rPr>
              <a:t>CLASS A - TEAM3</a:t>
            </a:r>
            <a:endParaRPr lang="es-ES" sz="300" b="1" spc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CuadroTexto 6">
            <a:extLst>
              <a:ext uri="{FF2B5EF4-FFF2-40B4-BE49-F238E27FC236}">
                <a16:creationId xmlns:a16="http://schemas.microsoft.com/office/drawing/2014/main" id="{108EB29F-9B16-4436-872F-7AA6B20B4BED}"/>
              </a:ext>
            </a:extLst>
          </p:cNvPr>
          <p:cNvSpPr txBox="1"/>
          <p:nvPr/>
        </p:nvSpPr>
        <p:spPr>
          <a:xfrm>
            <a:off x="620580" y="553417"/>
            <a:ext cx="3635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800" b="1" spc="600" dirty="0">
                <a:solidFill>
                  <a:schemeClr val="bg1"/>
                </a:solidFill>
                <a:cs typeface="Arial" panose="020B0604020202020204" pitchFamily="34" charset="0"/>
              </a:rPr>
              <a:t>POSCO AI</a:t>
            </a:r>
            <a:r>
              <a:rPr lang="es-ES" sz="800" b="1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es-ES" sz="800" b="1" spc="600" dirty="0">
                <a:solidFill>
                  <a:schemeClr val="bg1"/>
                </a:solidFill>
                <a:cs typeface="Arial" panose="020B0604020202020204" pitchFamily="34" charset="0"/>
              </a:rPr>
              <a:t>BIGDATA ACADEMY</a:t>
            </a:r>
            <a:endParaRPr lang="es-ES" sz="100" b="1" spc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CuadroTexto 28">
            <a:extLst>
              <a:ext uri="{FF2B5EF4-FFF2-40B4-BE49-F238E27FC236}">
                <a16:creationId xmlns:a16="http://schemas.microsoft.com/office/drawing/2014/main" id="{27B4330B-2D4B-4339-B0B6-7FA52C6A3C1A}"/>
              </a:ext>
            </a:extLst>
          </p:cNvPr>
          <p:cNvSpPr txBox="1"/>
          <p:nvPr/>
        </p:nvSpPr>
        <p:spPr>
          <a:xfrm rot="5400000">
            <a:off x="9026729" y="5374516"/>
            <a:ext cx="533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spc="600" dirty="0">
                <a:solidFill>
                  <a:schemeClr val="bg1"/>
                </a:solidFill>
                <a:cs typeface="Arial" panose="020B0604020202020204" pitchFamily="34" charset="0"/>
              </a:rPr>
              <a:t>2020.06.04</a:t>
            </a:r>
            <a:endParaRPr lang="es-ES" sz="300" b="1" spc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1E20144-B338-4A7E-A53E-6E3DBC64A24B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28E06C1D-4983-456A-AAA9-ACFA4FC2DC52}"/>
              </a:ext>
            </a:extLst>
          </p:cNvPr>
          <p:cNvSpPr txBox="1">
            <a:spLocks/>
          </p:cNvSpPr>
          <p:nvPr/>
        </p:nvSpPr>
        <p:spPr>
          <a:xfrm>
            <a:off x="6261398" y="4781247"/>
            <a:ext cx="3721520" cy="5053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D8281B4B-7AA2-49A9-8B16-A445199FE3D9}"/>
              </a:ext>
            </a:extLst>
          </p:cNvPr>
          <p:cNvSpPr txBox="1">
            <a:spLocks/>
          </p:cNvSpPr>
          <p:nvPr/>
        </p:nvSpPr>
        <p:spPr>
          <a:xfrm>
            <a:off x="2352523" y="4786260"/>
            <a:ext cx="3591376" cy="4928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0522E1D-5A4A-4788-8888-8381C2E2A71B}"/>
              </a:ext>
            </a:extLst>
          </p:cNvPr>
          <p:cNvSpPr/>
          <p:nvPr/>
        </p:nvSpPr>
        <p:spPr>
          <a:xfrm>
            <a:off x="2352522" y="1572526"/>
            <a:ext cx="3583867" cy="503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재택 학습자</a:t>
            </a:r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8EF77E-984A-466D-A80F-C0523CC8D9F8}"/>
              </a:ext>
            </a:extLst>
          </p:cNvPr>
          <p:cNvSpPr txBox="1"/>
          <p:nvPr/>
        </p:nvSpPr>
        <p:spPr>
          <a:xfrm>
            <a:off x="2384860" y="4812938"/>
            <a:ext cx="354401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TV,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게임기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 방해요소로 자기통제력 상실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9DFD291-5532-469B-B3B3-2C42BE6E9708}"/>
              </a:ext>
            </a:extLst>
          </p:cNvPr>
          <p:cNvSpPr/>
          <p:nvPr/>
        </p:nvSpPr>
        <p:spPr>
          <a:xfrm rot="5400000">
            <a:off x="5944190" y="5293342"/>
            <a:ext cx="288601" cy="518966"/>
          </a:xfrm>
          <a:prstGeom prst="rightArrow">
            <a:avLst>
              <a:gd name="adj1" fmla="val 50000"/>
              <a:gd name="adj2" fmla="val 540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2" name="Picture 2" descr="카공족' 대학생들이 바라보는 'NO 스터디존' 카페는? : 네이버 포스트">
            <a:extLst>
              <a:ext uri="{FF2B5EF4-FFF2-40B4-BE49-F238E27FC236}">
                <a16:creationId xmlns:a16="http://schemas.microsoft.com/office/drawing/2014/main" id="{0C04044B-EFF6-4709-9225-03F596156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615" r="8080" b="952"/>
          <a:stretch/>
        </p:blipFill>
        <p:spPr bwMode="auto">
          <a:xfrm>
            <a:off x="6261398" y="2078707"/>
            <a:ext cx="3721520" cy="258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B68CA7A-5E9D-42C7-BB4A-B636EBE6E71B}"/>
              </a:ext>
            </a:extLst>
          </p:cNvPr>
          <p:cNvSpPr/>
          <p:nvPr/>
        </p:nvSpPr>
        <p:spPr>
          <a:xfrm>
            <a:off x="6261398" y="1574765"/>
            <a:ext cx="3721520" cy="503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카공족 증가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135A30-C322-4F7E-9002-F1CCEC39C4C0}"/>
              </a:ext>
            </a:extLst>
          </p:cNvPr>
          <p:cNvSpPr txBox="1"/>
          <p:nvPr/>
        </p:nvSpPr>
        <p:spPr>
          <a:xfrm>
            <a:off x="6261398" y="4823838"/>
            <a:ext cx="372152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 감염 위험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CE41B1C-31CA-454B-8910-1A98A70A55B2}"/>
              </a:ext>
            </a:extLst>
          </p:cNvPr>
          <p:cNvSpPr/>
          <p:nvPr/>
        </p:nvSpPr>
        <p:spPr>
          <a:xfrm>
            <a:off x="2352522" y="1047752"/>
            <a:ext cx="7630396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확산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E76D73BA-5D92-49C5-B689-5C4FE141E3F7}"/>
              </a:ext>
            </a:extLst>
          </p:cNvPr>
          <p:cNvSpPr txBox="1">
            <a:spLocks/>
          </p:cNvSpPr>
          <p:nvPr/>
        </p:nvSpPr>
        <p:spPr>
          <a:xfrm>
            <a:off x="2352523" y="5819039"/>
            <a:ext cx="7630396" cy="52132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적절한 비대면 학습 환경 필요</a:t>
            </a:r>
            <a:endParaRPr lang="en-US" altLang="ko-KR" sz="20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7" name="Picture 2" descr="글로벌-이슈 24] 영국 코로나19 여파 교육 빈부격차 확대…9월 등교개학 ...">
            <a:extLst>
              <a:ext uri="{FF2B5EF4-FFF2-40B4-BE49-F238E27FC236}">
                <a16:creationId xmlns:a16="http://schemas.microsoft.com/office/drawing/2014/main" id="{1617B2B0-1FA3-4A1C-9169-62834AAEE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r="5054" b="547"/>
          <a:stretch/>
        </p:blipFill>
        <p:spPr bwMode="auto">
          <a:xfrm>
            <a:off x="2352522" y="2057316"/>
            <a:ext cx="3576353" cy="25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4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BE676F-5AF4-49D3-8812-963F821B2F49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6985C6-A989-44B5-B2AC-12D19995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" b="2625"/>
          <a:stretch/>
        </p:blipFill>
        <p:spPr>
          <a:xfrm>
            <a:off x="915796" y="1676038"/>
            <a:ext cx="5409502" cy="3966583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0B1C1F7-E3FF-4701-9F51-4773C578AD6E}"/>
              </a:ext>
            </a:extLst>
          </p:cNvPr>
          <p:cNvSpPr txBox="1">
            <a:spLocks/>
          </p:cNvSpPr>
          <p:nvPr/>
        </p:nvSpPr>
        <p:spPr>
          <a:xfrm>
            <a:off x="2394864" y="5723983"/>
            <a:ext cx="8664975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스마트폰만 있다면 어느 곳이든 독서실과 동일한 학습 환경 제공 </a:t>
            </a:r>
            <a:endParaRPr lang="en-US" altLang="ko-KR" sz="20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8BD0D3-5911-4C73-BEEC-4857A57DFBED}"/>
              </a:ext>
            </a:extLst>
          </p:cNvPr>
          <p:cNvSpPr/>
          <p:nvPr/>
        </p:nvSpPr>
        <p:spPr>
          <a:xfrm>
            <a:off x="1052945" y="1103821"/>
            <a:ext cx="9991634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독서실 어플리케이션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A6238E6-2AA4-4B4B-8002-732BB9689AAF}"/>
              </a:ext>
            </a:extLst>
          </p:cNvPr>
          <p:cNvSpPr txBox="1">
            <a:spLocks/>
          </p:cNvSpPr>
          <p:nvPr/>
        </p:nvSpPr>
        <p:spPr>
          <a:xfrm>
            <a:off x="6325298" y="2841490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스마트폰으로 학습자 촬영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5C16BBB-CF86-4E63-9FB2-483757A14BC3}"/>
              </a:ext>
            </a:extLst>
          </p:cNvPr>
          <p:cNvSpPr txBox="1">
            <a:spLocks/>
          </p:cNvSpPr>
          <p:nvPr/>
        </p:nvSpPr>
        <p:spPr>
          <a:xfrm>
            <a:off x="6325298" y="3785439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AI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학습자의 학습시간을 측정하여 제공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2DA4F864-E7FD-4DE7-B64E-ACDEE21ED9EE}"/>
              </a:ext>
            </a:extLst>
          </p:cNvPr>
          <p:cNvSpPr txBox="1">
            <a:spLocks/>
          </p:cNvSpPr>
          <p:nvPr/>
        </p:nvSpPr>
        <p:spPr>
          <a:xfrm>
            <a:off x="6325297" y="4729388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 자기 통제력 강화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9281860-756F-47CF-B02D-73671AE031DC}"/>
              </a:ext>
            </a:extLst>
          </p:cNvPr>
          <p:cNvSpPr txBox="1">
            <a:spLocks/>
          </p:cNvSpPr>
          <p:nvPr/>
        </p:nvSpPr>
        <p:spPr>
          <a:xfrm>
            <a:off x="1052946" y="5723527"/>
            <a:ext cx="1333980" cy="671019"/>
          </a:xfrm>
          <a:prstGeom prst="rect">
            <a:avLst/>
          </a:prstGeom>
          <a:solidFill>
            <a:srgbClr val="FFC000">
              <a:alpha val="5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GOAL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5A0902C0-C329-48A7-9EF8-D62ADE59EA98}"/>
              </a:ext>
            </a:extLst>
          </p:cNvPr>
          <p:cNvSpPr txBox="1">
            <a:spLocks/>
          </p:cNvSpPr>
          <p:nvPr/>
        </p:nvSpPr>
        <p:spPr>
          <a:xfrm>
            <a:off x="6325296" y="1891292"/>
            <a:ext cx="4719283" cy="7349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타겟 유저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의지가 있는 학습자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0B1095-35C6-4DC6-88A1-FDF46CB76BD3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269FBC0-176E-4C30-92C7-C03A6AE9EC4A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9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6018BA-708E-477C-83B1-0C44916C3565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9BFE797-506B-41E4-8EA8-EFD2E235212B}"/>
              </a:ext>
            </a:extLst>
          </p:cNvPr>
          <p:cNvSpPr txBox="1">
            <a:spLocks/>
          </p:cNvSpPr>
          <p:nvPr/>
        </p:nvSpPr>
        <p:spPr>
          <a:xfrm>
            <a:off x="3745491" y="2595329"/>
            <a:ext cx="1848500" cy="320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7" name="Imagen 25">
            <a:extLst>
              <a:ext uri="{FF2B5EF4-FFF2-40B4-BE49-F238E27FC236}">
                <a16:creationId xmlns:a16="http://schemas.microsoft.com/office/drawing/2014/main" id="{3D6F04D3-ACFE-4047-8CB0-ED4CE986F8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63" y="904593"/>
            <a:ext cx="3219096" cy="5742264"/>
          </a:xfrm>
          <a:prstGeom prst="rect">
            <a:avLst/>
          </a:prstGeom>
        </p:spPr>
      </p:pic>
      <p:pic>
        <p:nvPicPr>
          <p:cNvPr id="29" name="Imagen 25">
            <a:extLst>
              <a:ext uri="{FF2B5EF4-FFF2-40B4-BE49-F238E27FC236}">
                <a16:creationId xmlns:a16="http://schemas.microsoft.com/office/drawing/2014/main" id="{2E5FD77F-1CB7-4EFF-B31E-45F40FB3C5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3047" y="891375"/>
            <a:ext cx="3219096" cy="574226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FA788D-1864-4960-9B43-A185E94C6954}"/>
              </a:ext>
            </a:extLst>
          </p:cNvPr>
          <p:cNvSpPr/>
          <p:nvPr/>
        </p:nvSpPr>
        <p:spPr>
          <a:xfrm>
            <a:off x="3745490" y="2916243"/>
            <a:ext cx="1848500" cy="111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D9DCB-21CC-4B74-BD07-58B7CD26ED4B}"/>
              </a:ext>
            </a:extLst>
          </p:cNvPr>
          <p:cNvSpPr txBox="1"/>
          <p:nvPr/>
        </p:nvSpPr>
        <p:spPr>
          <a:xfrm>
            <a:off x="3804659" y="3061117"/>
            <a:ext cx="1789331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시간 자동기록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과목별 시간 기록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2E5913-315B-4698-913F-FF42FAF3A0EA}"/>
              </a:ext>
            </a:extLst>
          </p:cNvPr>
          <p:cNvSpPr txBox="1"/>
          <p:nvPr/>
        </p:nvSpPr>
        <p:spPr>
          <a:xfrm>
            <a:off x="4333942" y="2561501"/>
            <a:ext cx="73076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BF41280A-A1EC-428F-93C8-207F3F92F597}"/>
              </a:ext>
            </a:extLst>
          </p:cNvPr>
          <p:cNvSpPr txBox="1">
            <a:spLocks/>
          </p:cNvSpPr>
          <p:nvPr/>
        </p:nvSpPr>
        <p:spPr>
          <a:xfrm>
            <a:off x="6595135" y="2595329"/>
            <a:ext cx="1848500" cy="320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2F0BE3-2E5E-48E3-AA9C-28A6F57A6B46}"/>
              </a:ext>
            </a:extLst>
          </p:cNvPr>
          <p:cNvSpPr/>
          <p:nvPr/>
        </p:nvSpPr>
        <p:spPr>
          <a:xfrm>
            <a:off x="6595134" y="2916243"/>
            <a:ext cx="1848500" cy="11367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433524-B3A5-485C-BD47-E0E601F7CF2B}"/>
              </a:ext>
            </a:extLst>
          </p:cNvPr>
          <p:cNvSpPr txBox="1"/>
          <p:nvPr/>
        </p:nvSpPr>
        <p:spPr>
          <a:xfrm>
            <a:off x="6654303" y="2922471"/>
            <a:ext cx="17893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스터디그룹간 공유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그룹원간 경쟁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목표별 그룹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349FFA-605D-4CC9-8DD0-955F8D595ABC}"/>
              </a:ext>
            </a:extLst>
          </p:cNvPr>
          <p:cNvSpPr txBox="1"/>
          <p:nvPr/>
        </p:nvSpPr>
        <p:spPr>
          <a:xfrm>
            <a:off x="7183586" y="2561501"/>
            <a:ext cx="73076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공유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E233943E-4DD2-4A42-BB4C-60FF08C25AFC}"/>
              </a:ext>
            </a:extLst>
          </p:cNvPr>
          <p:cNvSpPr/>
          <p:nvPr/>
        </p:nvSpPr>
        <p:spPr>
          <a:xfrm>
            <a:off x="5794401" y="3141215"/>
            <a:ext cx="618165" cy="597409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제목 1">
                <a:extLst>
                  <a:ext uri="{FF2B5EF4-FFF2-40B4-BE49-F238E27FC236}">
                    <a16:creationId xmlns:a16="http://schemas.microsoft.com/office/drawing/2014/main" id="{8EF4A7AD-281F-452B-8C90-11DDF696EF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3816" y="5013728"/>
                <a:ext cx="4699818" cy="6710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2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ko-KR" altLang="en-US" sz="18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자기 통제력 강화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en-US" altLang="ko-KR" sz="18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39" name="제목 1">
                <a:extLst>
                  <a:ext uri="{FF2B5EF4-FFF2-40B4-BE49-F238E27FC236}">
                    <a16:creationId xmlns:a16="http://schemas.microsoft.com/office/drawing/2014/main" id="{8EF4A7AD-281F-452B-8C90-11DDF696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816" y="5013728"/>
                <a:ext cx="4699818" cy="671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5C448A3-CBBD-4B7D-887D-BD4646F7F134}"/>
              </a:ext>
            </a:extLst>
          </p:cNvPr>
          <p:cNvSpPr/>
          <p:nvPr/>
        </p:nvSpPr>
        <p:spPr>
          <a:xfrm>
            <a:off x="5866753" y="4187925"/>
            <a:ext cx="503339" cy="597409"/>
          </a:xfrm>
          <a:prstGeom prst="downArrow">
            <a:avLst>
              <a:gd name="adj1" fmla="val 40000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0AD922B-AE30-4387-9EEE-0FCC26E6DD51}"/>
              </a:ext>
            </a:extLst>
          </p:cNvPr>
          <p:cNvSpPr/>
          <p:nvPr/>
        </p:nvSpPr>
        <p:spPr>
          <a:xfrm>
            <a:off x="3779164" y="2033415"/>
            <a:ext cx="4664470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핵심 기능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BFA4041-78CD-4F21-A733-80F52EF94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985" y="1743129"/>
            <a:ext cx="2212978" cy="393614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9FB9666-AD67-4EF5-A4CF-5EB38A34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08" y="1846128"/>
            <a:ext cx="2164110" cy="384922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7BDB745B-DDDC-44E7-AAEB-AEA309F87422}"/>
              </a:ext>
            </a:extLst>
          </p:cNvPr>
          <p:cNvCxnSpPr>
            <a:cxnSpLocks/>
          </p:cNvCxnSpPr>
          <p:nvPr/>
        </p:nvCxnSpPr>
        <p:spPr>
          <a:xfrm>
            <a:off x="3112316" y="2814147"/>
            <a:ext cx="726016" cy="476788"/>
          </a:xfrm>
          <a:prstGeom prst="bentConnector3">
            <a:avLst>
              <a:gd name="adj1" fmla="val 58729"/>
            </a:avLst>
          </a:prstGeom>
          <a:ln w="31750">
            <a:solidFill>
              <a:srgbClr val="7EDB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DA0CD1-57EE-4EE0-B6ED-5A71050DCD0D}"/>
              </a:ext>
            </a:extLst>
          </p:cNvPr>
          <p:cNvCxnSpPr>
            <a:cxnSpLocks/>
          </p:cNvCxnSpPr>
          <p:nvPr/>
        </p:nvCxnSpPr>
        <p:spPr>
          <a:xfrm flipV="1">
            <a:off x="3269139" y="3584243"/>
            <a:ext cx="569193" cy="555800"/>
          </a:xfrm>
          <a:prstGeom prst="bentConnector3">
            <a:avLst>
              <a:gd name="adj1" fmla="val 50000"/>
            </a:avLst>
          </a:prstGeom>
          <a:ln w="31750">
            <a:solidFill>
              <a:srgbClr val="7EDB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C02512CB-F176-4FE6-BFF6-6EC6234A09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6720" y="3213980"/>
            <a:ext cx="463264" cy="203002"/>
          </a:xfrm>
          <a:prstGeom prst="bentConnector3">
            <a:avLst>
              <a:gd name="adj1" fmla="val 50000"/>
            </a:avLst>
          </a:prstGeom>
          <a:ln w="31750">
            <a:solidFill>
              <a:srgbClr val="7EDB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B83F59-0C19-4726-84B4-4A4B20383F5F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어플리케이션 구현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91FA6FF-B82F-47EB-B824-CA0DDE40C9DD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529EC29-A075-48B0-B0EE-200507F744D6}"/>
              </a:ext>
            </a:extLst>
          </p:cNvPr>
          <p:cNvSpPr/>
          <p:nvPr/>
        </p:nvSpPr>
        <p:spPr>
          <a:xfrm>
            <a:off x="5794401" y="6358264"/>
            <a:ext cx="738818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1) Michael Inzlicht, Rimma Teper, Lisa Legault. (2014). Current Directions in Psychological Science. Toronto : Curr Dir Psychol Sci</a:t>
            </a:r>
            <a:endParaRPr lang="ko-KR" altLang="en-US" sz="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27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702EEA-04BB-42E6-9B25-C4FBD6D1BDCD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74BA5B-D54B-4F86-B12B-B48CAD50FABB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어플리케이션 구현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9CC7C36-8DEE-488D-9747-1856D1E3F72C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B1A0AF6-EAF7-4865-A2AD-6BD12CCE5448}"/>
              </a:ext>
            </a:extLst>
          </p:cNvPr>
          <p:cNvSpPr/>
          <p:nvPr/>
        </p:nvSpPr>
        <p:spPr>
          <a:xfrm>
            <a:off x="7998571" y="1737748"/>
            <a:ext cx="3428074" cy="4471153"/>
          </a:xfrm>
          <a:prstGeom prst="roundRect">
            <a:avLst>
              <a:gd name="adj" fmla="val 8591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3E699BB-9AFB-47E4-BAF6-6E92FDAAAB91}"/>
              </a:ext>
            </a:extLst>
          </p:cNvPr>
          <p:cNvSpPr/>
          <p:nvPr/>
        </p:nvSpPr>
        <p:spPr>
          <a:xfrm>
            <a:off x="662624" y="1708341"/>
            <a:ext cx="3428074" cy="4471153"/>
          </a:xfrm>
          <a:prstGeom prst="roundRect">
            <a:avLst>
              <a:gd name="adj" fmla="val 8591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A8A5C20-0768-4E60-AC44-FCC27F0ED823}"/>
              </a:ext>
            </a:extLst>
          </p:cNvPr>
          <p:cNvSpPr txBox="1">
            <a:spLocks/>
          </p:cNvSpPr>
          <p:nvPr/>
        </p:nvSpPr>
        <p:spPr>
          <a:xfrm>
            <a:off x="1022464" y="3514344"/>
            <a:ext cx="2675231" cy="36090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공부 영상 실시간 촬영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C8A0DED-092C-40F4-ACEC-3A99C27D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1" t="12648" r="3303" b="61431"/>
          <a:stretch/>
        </p:blipFill>
        <p:spPr>
          <a:xfrm>
            <a:off x="1518232" y="4512290"/>
            <a:ext cx="1519683" cy="7494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7D1EABD-3A00-4C10-8BE2-5B8C41EDDA2B}"/>
              </a:ext>
            </a:extLst>
          </p:cNvPr>
          <p:cNvGrpSpPr/>
          <p:nvPr/>
        </p:nvGrpSpPr>
        <p:grpSpPr>
          <a:xfrm>
            <a:off x="892309" y="1899091"/>
            <a:ext cx="2924805" cy="1639637"/>
            <a:chOff x="857116" y="1747692"/>
            <a:chExt cx="3608284" cy="2022793"/>
          </a:xfrm>
        </p:grpSpPr>
        <p:pic>
          <p:nvPicPr>
            <p:cNvPr id="29" name="Imagen 25">
              <a:extLst>
                <a:ext uri="{FF2B5EF4-FFF2-40B4-BE49-F238E27FC236}">
                  <a16:creationId xmlns:a16="http://schemas.microsoft.com/office/drawing/2014/main" id="{48E30763-C55A-4BB2-8D9F-2014B35AE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649861" y="954947"/>
              <a:ext cx="2022793" cy="36082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D4F1F24-FFDC-4553-9F23-02CFF46E8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768" y="2108597"/>
              <a:ext cx="2364398" cy="1334310"/>
            </a:xfrm>
            <a:prstGeom prst="rect">
              <a:avLst/>
            </a:prstGeom>
          </p:spPr>
        </p:pic>
      </p:grpSp>
      <p:sp>
        <p:nvSpPr>
          <p:cNvPr id="32" name="제목 1">
            <a:extLst>
              <a:ext uri="{FF2B5EF4-FFF2-40B4-BE49-F238E27FC236}">
                <a16:creationId xmlns:a16="http://schemas.microsoft.com/office/drawing/2014/main" id="{9A1B5CA9-4A03-4DB4-977A-CC7E3175B607}"/>
              </a:ext>
            </a:extLst>
          </p:cNvPr>
          <p:cNvSpPr txBox="1">
            <a:spLocks/>
          </p:cNvSpPr>
          <p:nvPr/>
        </p:nvSpPr>
        <p:spPr>
          <a:xfrm>
            <a:off x="411359" y="5509150"/>
            <a:ext cx="3967824" cy="36090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공부 시간 실시간 표시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총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기록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4B2E4C5-351D-417C-A675-25857EBC9202}"/>
              </a:ext>
            </a:extLst>
          </p:cNvPr>
          <p:cNvSpPr/>
          <p:nvPr/>
        </p:nvSpPr>
        <p:spPr>
          <a:xfrm>
            <a:off x="8457762" y="4497358"/>
            <a:ext cx="2602954" cy="1027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Algorithm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331A9D13-FB8A-4383-A68F-8543CC4648EE}"/>
              </a:ext>
            </a:extLst>
          </p:cNvPr>
          <p:cNvSpPr txBox="1">
            <a:spLocks/>
          </p:cNvSpPr>
          <p:nvPr/>
        </p:nvSpPr>
        <p:spPr>
          <a:xfrm>
            <a:off x="1038632" y="1137943"/>
            <a:ext cx="2713278" cy="7111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Client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(Application)</a:t>
            </a:r>
            <a:endParaRPr lang="en-US" altLang="ko-KR" sz="2800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A878090-F058-4E4D-AA94-B36118870E86}"/>
              </a:ext>
            </a:extLst>
          </p:cNvPr>
          <p:cNvCxnSpPr/>
          <p:nvPr/>
        </p:nvCxnSpPr>
        <p:spPr>
          <a:xfrm>
            <a:off x="1033203" y="4027573"/>
            <a:ext cx="2664492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제목 1">
            <a:extLst>
              <a:ext uri="{FF2B5EF4-FFF2-40B4-BE49-F238E27FC236}">
                <a16:creationId xmlns:a16="http://schemas.microsoft.com/office/drawing/2014/main" id="{83CBDC6A-A187-485E-BFAA-E82F3F834635}"/>
              </a:ext>
            </a:extLst>
          </p:cNvPr>
          <p:cNvSpPr txBox="1">
            <a:spLocks/>
          </p:cNvSpPr>
          <p:nvPr/>
        </p:nvSpPr>
        <p:spPr>
          <a:xfrm>
            <a:off x="8379883" y="1268029"/>
            <a:ext cx="2713278" cy="4708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Server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EE646E-A584-46B7-98A0-CAB3C518E52F}"/>
              </a:ext>
            </a:extLst>
          </p:cNvPr>
          <p:cNvCxnSpPr/>
          <p:nvPr/>
        </p:nvCxnSpPr>
        <p:spPr>
          <a:xfrm>
            <a:off x="3966105" y="2838587"/>
            <a:ext cx="42858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1AB1B1C-B58D-43B4-946E-4656237FB859}"/>
              </a:ext>
            </a:extLst>
          </p:cNvPr>
          <p:cNvCxnSpPr>
            <a:cxnSpLocks/>
          </p:cNvCxnSpPr>
          <p:nvPr/>
        </p:nvCxnSpPr>
        <p:spPr>
          <a:xfrm flipH="1">
            <a:off x="3802195" y="4887008"/>
            <a:ext cx="43743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제목 1">
            <a:extLst>
              <a:ext uri="{FF2B5EF4-FFF2-40B4-BE49-F238E27FC236}">
                <a16:creationId xmlns:a16="http://schemas.microsoft.com/office/drawing/2014/main" id="{82586CFC-0C65-4373-BE61-C3462DF5A40E}"/>
              </a:ext>
            </a:extLst>
          </p:cNvPr>
          <p:cNvSpPr txBox="1">
            <a:spLocks/>
          </p:cNvSpPr>
          <p:nvPr/>
        </p:nvSpPr>
        <p:spPr>
          <a:xfrm>
            <a:off x="4739361" y="2877870"/>
            <a:ext cx="2713278" cy="19065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Socket </a:t>
            </a:r>
          </a:p>
          <a:p>
            <a:pPr algn="ctr"/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Communication</a:t>
            </a:r>
            <a:endParaRPr lang="en-US" altLang="ko-KR" sz="3200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0A4B5B2-D89D-4A50-B979-05A948EC2FA2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9745001" y="3289491"/>
            <a:ext cx="14238" cy="12078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BA12C11-B111-4A0F-B813-1082265A80BE}"/>
              </a:ext>
            </a:extLst>
          </p:cNvPr>
          <p:cNvSpPr txBox="1"/>
          <p:nvPr/>
        </p:nvSpPr>
        <p:spPr>
          <a:xfrm>
            <a:off x="4262068" y="2111714"/>
            <a:ext cx="36797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m3u8</a:t>
            </a:r>
            <a:r>
              <a:rPr lang="ko-KR" altLang="en-US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실시간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비디오 스트림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527005-4CA6-4421-98AB-CA8FF4B22F6B}"/>
              </a:ext>
            </a:extLst>
          </p:cNvPr>
          <p:cNvSpPr txBox="1"/>
          <p:nvPr/>
        </p:nvSpPr>
        <p:spPr>
          <a:xfrm>
            <a:off x="4068275" y="4949339"/>
            <a:ext cx="396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json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프레임별 공부 중 여부 판단 결과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A36ACA-B1B1-49F1-8F55-C89CF5B02CCF}"/>
              </a:ext>
            </a:extLst>
          </p:cNvPr>
          <p:cNvSpPr txBox="1"/>
          <p:nvPr/>
        </p:nvSpPr>
        <p:spPr>
          <a:xfrm>
            <a:off x="8980911" y="3552083"/>
            <a:ext cx="2774677" cy="64633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json </a:t>
            </a:r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</a:t>
            </a:r>
          </a:p>
          <a:p>
            <a:pPr algn="ctr"/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추정 결과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E2D8BF35-C81A-466D-8185-BADBF0CCD6DD}"/>
              </a:ext>
            </a:extLst>
          </p:cNvPr>
          <p:cNvSpPr txBox="1">
            <a:spLocks/>
          </p:cNvSpPr>
          <p:nvPr/>
        </p:nvSpPr>
        <p:spPr>
          <a:xfrm>
            <a:off x="8542274" y="2285271"/>
            <a:ext cx="2449893" cy="91524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Pose estimation </a:t>
            </a:r>
            <a:br>
              <a:rPr lang="en-US" altLang="ko-KR"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0F1D01-B2AF-4E6E-A059-A7F086009B9D}"/>
              </a:ext>
            </a:extLst>
          </p:cNvPr>
          <p:cNvSpPr/>
          <p:nvPr/>
        </p:nvSpPr>
        <p:spPr>
          <a:xfrm>
            <a:off x="4696016" y="1108546"/>
            <a:ext cx="2799967" cy="35998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Context Diagram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43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BCCFFD-D400-4C84-BE50-632A3C519EE5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0201-3B23-473A-BF9D-3C8118797D59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B227F8A-B1B5-4CBC-BB9F-F75CCEACA6C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5641FF2A-0751-46AE-B0E1-4D6DAECEDF44}"/>
              </a:ext>
            </a:extLst>
          </p:cNvPr>
          <p:cNvSpPr txBox="1">
            <a:spLocks/>
          </p:cNvSpPr>
          <p:nvPr/>
        </p:nvSpPr>
        <p:spPr>
          <a:xfrm>
            <a:off x="823043" y="4770062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센서 필요 없이 일반 카메라로 실시간 이미지 및 동영상 추출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86A1EA-AE3C-402E-8A9A-27358C9AE42E}"/>
              </a:ext>
            </a:extLst>
          </p:cNvPr>
          <p:cNvSpPr txBox="1">
            <a:spLocks/>
          </p:cNvSpPr>
          <p:nvPr/>
        </p:nvSpPr>
        <p:spPr>
          <a:xfrm>
            <a:off x="823043" y="5269812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이미지 내 관절을 먼저 파악하고 자세를 추정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451CA20D-BF7D-426D-8B4E-867DA9E0E458}"/>
              </a:ext>
            </a:extLst>
          </p:cNvPr>
          <p:cNvSpPr txBox="1">
            <a:spLocks/>
          </p:cNvSpPr>
          <p:nvPr/>
        </p:nvSpPr>
        <p:spPr>
          <a:xfrm>
            <a:off x="823043" y="5770500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추정한 자세를 바탕으로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형성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0B107196-CE28-4D87-B4A7-5156ECBA134A}"/>
              </a:ext>
            </a:extLst>
          </p:cNvPr>
          <p:cNvSpPr txBox="1">
            <a:spLocks/>
          </p:cNvSpPr>
          <p:nvPr/>
        </p:nvSpPr>
        <p:spPr>
          <a:xfrm>
            <a:off x="823043" y="1741946"/>
            <a:ext cx="10673562" cy="438353"/>
          </a:xfrm>
          <a:prstGeom prst="rect">
            <a:avLst/>
          </a:prstGeom>
          <a:solidFill>
            <a:schemeClr val="accent3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OpenCV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기반의 실시간 다중 신체 인식 라이브러리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E67149-7125-4240-8BC2-D20F2E6E9F88}"/>
              </a:ext>
            </a:extLst>
          </p:cNvPr>
          <p:cNvSpPr/>
          <p:nvPr/>
        </p:nvSpPr>
        <p:spPr>
          <a:xfrm>
            <a:off x="823043" y="1264723"/>
            <a:ext cx="10691492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D9CC7CC-2C90-4C2A-A806-DDDCF9D61938}"/>
              </a:ext>
            </a:extLst>
          </p:cNvPr>
          <p:cNvSpPr txBox="1">
            <a:spLocks/>
          </p:cNvSpPr>
          <p:nvPr/>
        </p:nvSpPr>
        <p:spPr>
          <a:xfrm>
            <a:off x="6578842" y="5148168"/>
            <a:ext cx="4917763" cy="68163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 부위별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좌푯값을 출력</a:t>
            </a:r>
            <a:endParaRPr lang="en-US" altLang="ko-KR" sz="20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D842B88-1B6F-4466-A8B6-965E197622C0}"/>
              </a:ext>
            </a:extLst>
          </p:cNvPr>
          <p:cNvSpPr/>
          <p:nvPr/>
        </p:nvSpPr>
        <p:spPr>
          <a:xfrm>
            <a:off x="5967372" y="5258911"/>
            <a:ext cx="361175" cy="518966"/>
          </a:xfrm>
          <a:prstGeom prst="rightArrow">
            <a:avLst>
              <a:gd name="adj1" fmla="val 50000"/>
              <a:gd name="adj2" fmla="val 5409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2EAA84-AA58-436E-8DA8-19E207F34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88" y="2430080"/>
            <a:ext cx="2058702" cy="205870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71C955-0480-4189-8898-07F48EFD0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72" y="2425140"/>
            <a:ext cx="3761761" cy="20636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5CE3D7-DC54-46ED-ABAF-D03D78F995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10" y="2415906"/>
            <a:ext cx="3694672" cy="207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7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20EB9A-AECE-459F-8857-A9C3B9E132A7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16AD1-2D13-4116-A471-FCFD16790612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D04721A-BD00-41A9-AFFB-1B7E94690B36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5641FF2A-0751-46AE-B0E1-4D6DAECEDF44}"/>
              </a:ext>
            </a:extLst>
          </p:cNvPr>
          <p:cNvSpPr txBox="1">
            <a:spLocks/>
          </p:cNvSpPr>
          <p:nvPr/>
        </p:nvSpPr>
        <p:spPr>
          <a:xfrm>
            <a:off x="1259362" y="1958109"/>
            <a:ext cx="4679156" cy="295567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Multi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estimation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라이브러리 간 속도 비교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2FE67149-7125-4240-8BC2-D20F2E6E9F88}"/>
                  </a:ext>
                </a:extLst>
              </p:cNvPr>
              <p:cNvSpPr/>
              <p:nvPr/>
            </p:nvSpPr>
            <p:spPr>
              <a:xfrm>
                <a:off x="1256137" y="1264723"/>
                <a:ext cx="9676501" cy="404422"/>
              </a:xfrm>
              <a:prstGeom prst="roundRect">
                <a:avLst>
                  <a:gd name="adj" fmla="val 2982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1600">
                              <a:solidFill>
                                <a:schemeClr val="tx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OpenPose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2)</m:t>
                          </m:r>
                        </m:sup>
                      </m:sSup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2FE67149-7125-4240-8BC2-D20F2E6E9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137" y="1264723"/>
                <a:ext cx="9676501" cy="404422"/>
              </a:xfrm>
              <a:prstGeom prst="roundRect">
                <a:avLst>
                  <a:gd name="adj" fmla="val 29829"/>
                </a:avLst>
              </a:prstGeom>
              <a:blipFill>
                <a:blip r:embed="rId2"/>
                <a:stretch>
                  <a:fillRect b="-149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제목 1">
            <a:extLst>
              <a:ext uri="{FF2B5EF4-FFF2-40B4-BE49-F238E27FC236}">
                <a16:creationId xmlns:a16="http://schemas.microsoft.com/office/drawing/2014/main" id="{DD9CC7CC-2C90-4C2A-A806-DDDCF9D61938}"/>
              </a:ext>
            </a:extLst>
          </p:cNvPr>
          <p:cNvSpPr txBox="1">
            <a:spLocks/>
          </p:cNvSpPr>
          <p:nvPr/>
        </p:nvSpPr>
        <p:spPr>
          <a:xfrm>
            <a:off x="6253480" y="5684224"/>
            <a:ext cx="4679157" cy="48566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속도가 빠른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Body+foot model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채택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EC53B17-3670-4447-970F-972730F9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085" y="2454181"/>
            <a:ext cx="3737258" cy="280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0A6D462-5B4D-4FD5-B159-410F28EF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66" y="3247214"/>
            <a:ext cx="4495529" cy="121394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67F478B6-C046-4C51-807A-C160E8ED020C}"/>
              </a:ext>
            </a:extLst>
          </p:cNvPr>
          <p:cNvSpPr txBox="1">
            <a:spLocks/>
          </p:cNvSpPr>
          <p:nvPr/>
        </p:nvSpPr>
        <p:spPr>
          <a:xfrm>
            <a:off x="6253482" y="1954056"/>
            <a:ext cx="4679156" cy="295567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Method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간 속도 비교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CC08E4A-B4E3-4F4B-9D79-6A9F3FAD38E9}"/>
              </a:ext>
            </a:extLst>
          </p:cNvPr>
          <p:cNvSpPr txBox="1">
            <a:spLocks/>
          </p:cNvSpPr>
          <p:nvPr/>
        </p:nvSpPr>
        <p:spPr>
          <a:xfrm>
            <a:off x="1256137" y="5684223"/>
            <a:ext cx="4679155" cy="48566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타 라이브러리 대비 뛰어난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성능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38D13-E191-481D-9C48-85FF137F4304}"/>
              </a:ext>
            </a:extLst>
          </p:cNvPr>
          <p:cNvSpPr/>
          <p:nvPr/>
        </p:nvSpPr>
        <p:spPr>
          <a:xfrm>
            <a:off x="6253482" y="2366633"/>
            <a:ext cx="4679156" cy="3067481"/>
          </a:xfrm>
          <a:prstGeom prst="rect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5E9CA1-C2D1-4A69-8AD8-A1371ABAA1C4}"/>
              </a:ext>
            </a:extLst>
          </p:cNvPr>
          <p:cNvSpPr/>
          <p:nvPr/>
        </p:nvSpPr>
        <p:spPr>
          <a:xfrm>
            <a:off x="1256137" y="2368530"/>
            <a:ext cx="4679156" cy="3067481"/>
          </a:xfrm>
          <a:prstGeom prst="rect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6DA2F5-EDD0-4704-AD22-C50C4C15EB88}"/>
              </a:ext>
            </a:extLst>
          </p:cNvPr>
          <p:cNvSpPr/>
          <p:nvPr/>
        </p:nvSpPr>
        <p:spPr>
          <a:xfrm>
            <a:off x="4961299" y="6326946"/>
            <a:ext cx="738818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2) Zhe Cao, Tomas Simon, Yaser Sheikh, (2017). Realtime Multi-Person 2D Pose Estimation using Part Affinity Fields. New York : Cornell University</a:t>
            </a:r>
            <a:endParaRPr lang="ko-KR" altLang="en-US" sz="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32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6BE7DC-F2DC-46A9-B491-2C622EEA91E8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61816-9934-4F66-AAED-E67C9DA0C3C1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642B4F4-E3F8-400E-9347-676693BD6049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ED178FB-9471-4B40-8AA4-CDB58908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17" y="7053962"/>
            <a:ext cx="3218163" cy="18167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846D00-08E7-4688-BBAE-12D9A6C30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69" y="3997682"/>
            <a:ext cx="2986754" cy="1685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381017-C61D-4867-AA54-F2138AFDE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73" y="2331601"/>
            <a:ext cx="2994051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0D23BC-4B4A-4B9A-9FB9-4BD4DB249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631" y="4030050"/>
            <a:ext cx="3042663" cy="1724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BE8F2F-5353-4B7D-BC88-27B188D66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120" y="2337984"/>
            <a:ext cx="2990850" cy="16684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769723-D942-4896-9F81-12DB60FDA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782" y="7211039"/>
            <a:ext cx="3215474" cy="1823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CDCD2B-F241-4FBD-B8A2-17BD3ED8E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725" y="7117891"/>
            <a:ext cx="2674628" cy="1504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FF3FB-5633-4550-9EB2-A30A4184E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391" y="6984998"/>
            <a:ext cx="2251866" cy="12734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FCAEEA-5644-4549-A1A2-5A2EB231EF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9831" y="2324970"/>
            <a:ext cx="3035319" cy="17241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A51F91-C82B-4758-AB0C-3751AEA7F7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2120" y="3987319"/>
            <a:ext cx="2990850" cy="16764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9BEAA7-25AB-4170-A4BF-A9EED3F057D4}"/>
              </a:ext>
            </a:extLst>
          </p:cNvPr>
          <p:cNvSpPr/>
          <p:nvPr/>
        </p:nvSpPr>
        <p:spPr>
          <a:xfrm>
            <a:off x="855169" y="1060128"/>
            <a:ext cx="10377801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estimation test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A20D6E61-CB96-4E3C-8F4A-502BEAB27A91}"/>
              </a:ext>
            </a:extLst>
          </p:cNvPr>
          <p:cNvSpPr txBox="1">
            <a:spLocks/>
          </p:cNvSpPr>
          <p:nvPr/>
        </p:nvSpPr>
        <p:spPr>
          <a:xfrm>
            <a:off x="847872" y="2010688"/>
            <a:ext cx="2994051" cy="333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옆모습</a:t>
            </a:r>
            <a:endParaRPr lang="en-US" altLang="ko-KR" sz="12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97CEA587-F60C-4660-A4AC-8647A025B765}"/>
              </a:ext>
            </a:extLst>
          </p:cNvPr>
          <p:cNvSpPr txBox="1">
            <a:spLocks/>
          </p:cNvSpPr>
          <p:nvPr/>
        </p:nvSpPr>
        <p:spPr>
          <a:xfrm>
            <a:off x="4541099" y="2006342"/>
            <a:ext cx="2994051" cy="3381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앞모습</a:t>
            </a:r>
            <a:endParaRPr lang="en-US" altLang="ko-KR" sz="12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7AD75385-7B21-4115-A83D-B11023BA9D86}"/>
              </a:ext>
            </a:extLst>
          </p:cNvPr>
          <p:cNvSpPr txBox="1">
            <a:spLocks/>
          </p:cNvSpPr>
          <p:nvPr/>
        </p:nvSpPr>
        <p:spPr>
          <a:xfrm>
            <a:off x="8242120" y="2006341"/>
            <a:ext cx="2994050" cy="3381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lang="en-US" altLang="ko-KR" sz="12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EE039D17-3227-4C7D-A3F5-92257C400029}"/>
              </a:ext>
            </a:extLst>
          </p:cNvPr>
          <p:cNvSpPr txBox="1">
            <a:spLocks/>
          </p:cNvSpPr>
          <p:nvPr/>
        </p:nvSpPr>
        <p:spPr>
          <a:xfrm>
            <a:off x="847872" y="5915191"/>
            <a:ext cx="10385098" cy="49328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영상 대부분의 경우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어깨</a:t>
            </a:r>
            <a:r>
              <a:rPr lang="en-US" altLang="ko-KR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(shoulder)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ko-KR" altLang="en-US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</a:t>
            </a:r>
            <a:r>
              <a:rPr lang="en-US" altLang="ko-KR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(wrist)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추적 가능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752ED275-2DA1-4A80-8D3B-EE028B222373}"/>
              </a:ext>
            </a:extLst>
          </p:cNvPr>
          <p:cNvSpPr txBox="1">
            <a:spLocks/>
          </p:cNvSpPr>
          <p:nvPr/>
        </p:nvSpPr>
        <p:spPr>
          <a:xfrm>
            <a:off x="855169" y="1513086"/>
            <a:ext cx="10377801" cy="3609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Reference data: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self-study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011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4975</TotalTime>
  <Words>787</Words>
  <Application>Microsoft Office PowerPoint</Application>
  <PresentationFormat>와이드스크린</PresentationFormat>
  <Paragraphs>190</Paragraphs>
  <Slides>20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KoPubWorld돋움체 Bold</vt:lpstr>
      <vt:lpstr>KoPubWorld돋움체 Medium</vt:lpstr>
      <vt:lpstr>맑은 고딕</vt:lpstr>
      <vt:lpstr>Arial</vt:lpstr>
      <vt:lpstr>Cambria Math</vt:lpstr>
      <vt:lpstr>Harlow Solid Italic</vt:lpstr>
      <vt:lpstr>Kool Beans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선별 알고리즘 개선을 통한 소규모 OTT 비즈니스 수익성 향상</dc:title>
  <dc:creator>Kim Hanbin</dc:creator>
  <cp:lastModifiedBy>Kim Hanbin</cp:lastModifiedBy>
  <cp:revision>379</cp:revision>
  <dcterms:created xsi:type="dcterms:W3CDTF">2020-05-06T16:18:29Z</dcterms:created>
  <dcterms:modified xsi:type="dcterms:W3CDTF">2020-06-04T07:48:07Z</dcterms:modified>
</cp:coreProperties>
</file>